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handoutMasterIdLst>
    <p:handoutMasterId r:id="rId21"/>
  </p:handoutMasterIdLst>
  <p:sldIdLst>
    <p:sldId id="258" r:id="rId2"/>
    <p:sldId id="260" r:id="rId3"/>
    <p:sldId id="270" r:id="rId4"/>
    <p:sldId id="271" r:id="rId5"/>
    <p:sldId id="272" r:id="rId6"/>
    <p:sldId id="273" r:id="rId7"/>
    <p:sldId id="261" r:id="rId8"/>
    <p:sldId id="262" r:id="rId9"/>
    <p:sldId id="263" r:id="rId10"/>
    <p:sldId id="265" r:id="rId11"/>
    <p:sldId id="266" r:id="rId12"/>
    <p:sldId id="267" r:id="rId13"/>
    <p:sldId id="274" r:id="rId14"/>
    <p:sldId id="275" r:id="rId15"/>
    <p:sldId id="268" r:id="rId16"/>
    <p:sldId id="276" r:id="rId17"/>
    <p:sldId id="277" r:id="rId18"/>
    <p:sldId id="278" r:id="rId19"/>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266" autoAdjust="0"/>
  </p:normalViewPr>
  <p:slideViewPr>
    <p:cSldViewPr snapToGrid="0">
      <p:cViewPr varScale="1">
        <p:scale>
          <a:sx n="55" d="100"/>
          <a:sy n="55" d="100"/>
        </p:scale>
        <p:origin x="1096" y="48"/>
      </p:cViewPr>
      <p:guideLst/>
    </p:cSldViewPr>
  </p:slideViewPr>
  <p:notesTextViewPr>
    <p:cViewPr>
      <p:scale>
        <a:sx n="1" d="1"/>
        <a:sy n="1" d="1"/>
      </p:scale>
      <p:origin x="0" y="0"/>
    </p:cViewPr>
  </p:notesTextViewPr>
  <p:notesViewPr>
    <p:cSldViewPr snapToGrid="0">
      <p:cViewPr varScale="1">
        <p:scale>
          <a:sx n="88" d="100"/>
          <a:sy n="88" d="100"/>
        </p:scale>
        <p:origin x="306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D67AFF-0AE5-4D8B-883A-95F7023E07EC}" type="datetime1">
              <a:rPr lang="es-ES" smtClean="0"/>
              <a:t>27/01/2021</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es-ES"/>
              <a:t>‹Nº›</a:t>
            </a:fld>
            <a:endParaRPr lang="es-ES"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7D46D3C-0821-4916-87E8-732AE60A7DD6}" type="datetime1">
              <a:rPr lang="es-ES" noProof="0" smtClean="0"/>
              <a:t>27/01/2021</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es-ES" noProof="0"/>
              <a:t>‹Nº›</a:t>
            </a:fld>
            <a:endParaRPr lang="es-ES"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smtClean="0"/>
              <a:t>1</a:t>
            </a:fld>
            <a:endParaRPr lang="es-ES"/>
          </a:p>
        </p:txBody>
      </p:sp>
    </p:spTree>
    <p:extLst>
      <p:ext uri="{BB962C8B-B14F-4D97-AF65-F5344CB8AC3E}">
        <p14:creationId xmlns:p14="http://schemas.microsoft.com/office/powerpoint/2010/main" val="2388828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Se puede ver que dado el </a:t>
            </a:r>
            <a:r>
              <a:rPr lang="es-ES" noProof="0" dirty="0" err="1"/>
              <a:t>p_value</a:t>
            </a:r>
            <a:r>
              <a:rPr lang="es-ES" noProof="0" dirty="0"/>
              <a:t> rechazamos en ambas pruebas la hipótesis de que los residuales tienen una distribución normal</a:t>
            </a:r>
          </a:p>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12</a:t>
            </a:fld>
            <a:endParaRPr lang="es-ES" noProof="0" dirty="0"/>
          </a:p>
        </p:txBody>
      </p:sp>
    </p:spTree>
    <p:extLst>
      <p:ext uri="{BB962C8B-B14F-4D97-AF65-F5344CB8AC3E}">
        <p14:creationId xmlns:p14="http://schemas.microsoft.com/office/powerpoint/2010/main" val="227951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COMO EL P_VALUE ES MAYOR A O.05 NO RECHAZAMOS H0</a:t>
            </a:r>
          </a:p>
        </p:txBody>
      </p:sp>
      <p:sp>
        <p:nvSpPr>
          <p:cNvPr id="4" name="Marcador de número de diapositiva 3"/>
          <p:cNvSpPr>
            <a:spLocks noGrp="1"/>
          </p:cNvSpPr>
          <p:nvPr>
            <p:ph type="sldNum" sz="quarter" idx="5"/>
          </p:nvPr>
        </p:nvSpPr>
        <p:spPr/>
        <p:txBody>
          <a:bodyPr/>
          <a:lstStyle/>
          <a:p>
            <a:pPr rtl="0"/>
            <a:fld id="{DED491D0-8E1B-49C7-849B-A28568D94497}" type="slidenum">
              <a:rPr lang="es-ES" noProof="0" smtClean="0"/>
              <a:t>13</a:t>
            </a:fld>
            <a:endParaRPr lang="es-ES" noProof="0" dirty="0"/>
          </a:p>
        </p:txBody>
      </p:sp>
    </p:spTree>
    <p:extLst>
      <p:ext uri="{BB962C8B-B14F-4D97-AF65-F5344CB8AC3E}">
        <p14:creationId xmlns:p14="http://schemas.microsoft.com/office/powerpoint/2010/main" val="2437944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Montserrat"/>
                <a:ea typeface="Calibri" panose="020F0502020204030204" pitchFamily="34" charset="0"/>
                <a:cs typeface="Times New Roman" panose="02020603050405020304" pitchFamily="18" charset="0"/>
              </a:rPr>
              <a:t>se realizó una prueba de Durbin Watson, la cual nos indica que si el valor es cercano a 2 quiere decir que </a:t>
            </a:r>
            <a:r>
              <a:rPr lang="es-MX" sz="1800" dirty="0" err="1">
                <a:effectLst/>
                <a:latin typeface="Montserrat"/>
                <a:ea typeface="Calibri" panose="020F0502020204030204" pitchFamily="34" charset="0"/>
                <a:cs typeface="Times New Roman" panose="02020603050405020304" pitchFamily="18" charset="0"/>
              </a:rPr>
              <a:t>que</a:t>
            </a:r>
            <a:r>
              <a:rPr lang="es-MX" sz="1800" dirty="0">
                <a:effectLst/>
                <a:latin typeface="Montserrat"/>
                <a:ea typeface="Calibri" panose="020F0502020204030204" pitchFamily="34" charset="0"/>
                <a:cs typeface="Times New Roman" panose="02020603050405020304" pitchFamily="18" charset="0"/>
              </a:rPr>
              <a:t> no se presenta autocorrelación en los datos y  se presenta un </a:t>
            </a:r>
            <a:r>
              <a:rPr lang="es-MX" sz="1800" dirty="0" err="1">
                <a:effectLst/>
                <a:latin typeface="Montserrat"/>
                <a:ea typeface="Calibri" panose="020F0502020204030204" pitchFamily="34" charset="0"/>
                <a:cs typeface="Times New Roman" panose="02020603050405020304" pitchFamily="18" charset="0"/>
              </a:rPr>
              <a:t>p_value</a:t>
            </a:r>
            <a:r>
              <a:rPr lang="es-MX" sz="1800" dirty="0">
                <a:effectLst/>
                <a:latin typeface="Montserrat"/>
                <a:ea typeface="Calibri" panose="020F0502020204030204" pitchFamily="34" charset="0"/>
                <a:cs typeface="Times New Roman" panose="02020603050405020304" pitchFamily="18" charset="0"/>
              </a:rPr>
              <a:t> del 0.56, por lo tanto aceptamos la hipótesis nula, es decir el modelo no presenta problemas de autocorrelación.</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
        <p:nvSpPr>
          <p:cNvPr id="4" name="Marcador de número de diapositiva 3"/>
          <p:cNvSpPr>
            <a:spLocks noGrp="1"/>
          </p:cNvSpPr>
          <p:nvPr>
            <p:ph type="sldNum" sz="quarter" idx="5"/>
          </p:nvPr>
        </p:nvSpPr>
        <p:spPr/>
        <p:txBody>
          <a:bodyPr/>
          <a:lstStyle/>
          <a:p>
            <a:pPr rtl="0"/>
            <a:fld id="{DED491D0-8E1B-49C7-849B-A28568D94497}" type="slidenum">
              <a:rPr lang="es-ES" noProof="0" smtClean="0"/>
              <a:t>14</a:t>
            </a:fld>
            <a:endParaRPr lang="es-ES" noProof="0" dirty="0"/>
          </a:p>
        </p:txBody>
      </p:sp>
    </p:spTree>
    <p:extLst>
      <p:ext uri="{BB962C8B-B14F-4D97-AF65-F5344CB8AC3E}">
        <p14:creationId xmlns:p14="http://schemas.microsoft.com/office/powerpoint/2010/main" val="1217912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Montserrat"/>
                <a:ea typeface="Calibri" panose="020F0502020204030204" pitchFamily="34" charset="0"/>
                <a:cs typeface="Times New Roman" panose="02020603050405020304" pitchFamily="18" charset="0"/>
              </a:rPr>
              <a:t>A pesar de que nuestra varianza tiene valores muy grandes, podemos ver que sí converge. Lo que hace que nuestra varianza tome intervalos tan grandes es la dimensión de los datos, pues las variables están representadas en miles y diez miles.</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15</a:t>
            </a:fld>
            <a:endParaRPr lang="es-ES" noProof="0" dirty="0"/>
          </a:p>
        </p:txBody>
      </p:sp>
    </p:spTree>
    <p:extLst>
      <p:ext uri="{BB962C8B-B14F-4D97-AF65-F5344CB8AC3E}">
        <p14:creationId xmlns:p14="http://schemas.microsoft.com/office/powerpoint/2010/main" val="296076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Se puede observar que los estimadores, a excepción del intercepto, se parecen demasiado, incluso la varianzas también se encuentran relativamente cercanas, esto se debe a que se asignaron distribuciones poco informativas a las variables predictoras del modelo</a:t>
            </a:r>
            <a:r>
              <a:rPr lang="es-MX" sz="1800" dirty="0">
                <a:effectLst/>
                <a:latin typeface="Calibri" panose="020F0502020204030204" pitchFamily="34" charset="0"/>
                <a:ea typeface="Calibri" panose="020F0502020204030204" pitchFamily="34" charset="0"/>
                <a:cs typeface="Times New Roman" panose="02020603050405020304" pitchFamily="18" charset="0"/>
              </a:rPr>
              <a:t> (normales</a:t>
            </a:r>
          </a:p>
        </p:txBody>
      </p:sp>
      <p:sp>
        <p:nvSpPr>
          <p:cNvPr id="4" name="Marcador de número de diapositiva 3"/>
          <p:cNvSpPr>
            <a:spLocks noGrp="1"/>
          </p:cNvSpPr>
          <p:nvPr>
            <p:ph type="sldNum" sz="quarter" idx="5"/>
          </p:nvPr>
        </p:nvSpPr>
        <p:spPr/>
        <p:txBody>
          <a:bodyPr/>
          <a:lstStyle/>
          <a:p>
            <a:pPr rtl="0"/>
            <a:fld id="{DED491D0-8E1B-49C7-849B-A28568D94497}" type="slidenum">
              <a:rPr lang="es-ES" noProof="0" smtClean="0"/>
              <a:t>17</a:t>
            </a:fld>
            <a:endParaRPr lang="es-ES" noProof="0" dirty="0"/>
          </a:p>
        </p:txBody>
      </p:sp>
    </p:spTree>
    <p:extLst>
      <p:ext uri="{BB962C8B-B14F-4D97-AF65-F5344CB8AC3E}">
        <p14:creationId xmlns:p14="http://schemas.microsoft.com/office/powerpoint/2010/main" val="3498844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a:t>
            </a:fld>
            <a:endParaRPr lang="es-ES" noProof="0" dirty="0"/>
          </a:p>
        </p:txBody>
      </p:sp>
    </p:spTree>
    <p:extLst>
      <p:ext uri="{BB962C8B-B14F-4D97-AF65-F5344CB8AC3E}">
        <p14:creationId xmlns:p14="http://schemas.microsoft.com/office/powerpoint/2010/main" val="174100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effectLst/>
                <a:latin typeface="Montserrat"/>
                <a:ea typeface="Calibri" panose="020F0502020204030204" pitchFamily="34" charset="0"/>
                <a:cs typeface="Times New Roman" panose="02020603050405020304" pitchFamily="18" charset="0"/>
              </a:rPr>
              <a:t>Una tabla con la siguiente taxonomía: 290 observaciones con 8 columnas, cada registro contaba con un identificador </a:t>
            </a:r>
            <a:r>
              <a:rPr lang="es-MX" sz="1200" b="1" i="1" dirty="0">
                <a:effectLst/>
                <a:latin typeface="Montserrat"/>
                <a:ea typeface="Calibri" panose="020F0502020204030204" pitchFamily="34" charset="0"/>
                <a:cs typeface="Times New Roman" panose="02020603050405020304" pitchFamily="18" charset="0"/>
              </a:rPr>
              <a:t>CARD.NUMBER. </a:t>
            </a:r>
            <a:r>
              <a:rPr lang="es-MX" sz="1200" dirty="0">
                <a:effectLst/>
                <a:latin typeface="Montserrat"/>
                <a:ea typeface="Calibri" panose="020F0502020204030204" pitchFamily="34" charset="0"/>
                <a:cs typeface="Times New Roman" panose="02020603050405020304" pitchFamily="18" charset="0"/>
              </a:rPr>
              <a:t>los 290 registros inicialmente estaban representados por un tipo de dato carácter, no obstante esto no era correcto pues el data set presenta las siguientes variables: "CHARACTER", "CARD.NUMBER", "POWER", "HEALTH", "STRIKE.ATTACK", "STRIKE.DEFENCE", "BLAST.ATTACK", "BLAST.DEFENCE", de las cuales las únicas que eran tipo carácter son "CHARACTER" y "CARD.NUMBER", las demás son de tipo numérico pero estaban representadas de una manera incorrecta. A continuación, se muestra una tabla con la descripción de las variables.</a:t>
            </a:r>
            <a:endParaRPr lang="es-MX" dirty="0"/>
          </a:p>
          <a:p>
            <a:endParaRPr lang="es-MX" dirty="0"/>
          </a:p>
        </p:txBody>
      </p:sp>
      <p:sp>
        <p:nvSpPr>
          <p:cNvPr id="4" name="Marcador de número de diapositiva 3"/>
          <p:cNvSpPr>
            <a:spLocks noGrp="1"/>
          </p:cNvSpPr>
          <p:nvPr>
            <p:ph type="sldNum" sz="quarter" idx="5"/>
          </p:nvPr>
        </p:nvSpPr>
        <p:spPr/>
        <p:txBody>
          <a:bodyPr/>
          <a:lstStyle/>
          <a:p>
            <a:pPr rtl="0"/>
            <a:fld id="{DED491D0-8E1B-49C7-849B-A28568D94497}" type="slidenum">
              <a:rPr lang="es-ES" noProof="0" smtClean="0"/>
              <a:t>5</a:t>
            </a:fld>
            <a:endParaRPr lang="es-ES" noProof="0" dirty="0"/>
          </a:p>
        </p:txBody>
      </p:sp>
    </p:spTree>
    <p:extLst>
      <p:ext uri="{BB962C8B-B14F-4D97-AF65-F5344CB8AC3E}">
        <p14:creationId xmlns:p14="http://schemas.microsoft.com/office/powerpoint/2010/main" val="336089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MX" sz="1200" dirty="0">
                <a:effectLst/>
                <a:highlight>
                  <a:srgbClr val="FFFF00"/>
                </a:highlight>
                <a:latin typeface="Montserrat"/>
                <a:ea typeface="Calibri" panose="020F0502020204030204" pitchFamily="34" charset="0"/>
                <a:cs typeface="Times New Roman" panose="02020603050405020304" pitchFamily="18" charset="0"/>
              </a:rPr>
              <a:t>Con estas gráficas se puede observar el comportamiento de las diferentes variables. Se puede notar que la variable HEALTH es una de las que pareciera que no le podríamos ajustar algún tipo de distribución, pues al menos gráficamente, se puede destacar que hay valores atípicos. En relación con las otras variables podemos ver que muestran colas pesadas.</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200" dirty="0">
                <a:effectLst/>
                <a:highlight>
                  <a:srgbClr val="FFFF00"/>
                </a:highlight>
                <a:latin typeface="Montserrat"/>
                <a:ea typeface="Calibri" panose="020F0502020204030204" pitchFamily="34" charset="0"/>
                <a:cs typeface="Times New Roman" panose="02020603050405020304" pitchFamily="18" charset="0"/>
              </a:rPr>
              <a:t>Nota: la línea roja es una distribución normal ajustada a los datos.</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200" dirty="0">
                <a:effectLst/>
                <a:highlight>
                  <a:srgbClr val="FFFF00"/>
                </a:highlight>
                <a:latin typeface="Montserrat"/>
                <a:ea typeface="Calibri" panose="020F0502020204030204" pitchFamily="34" charset="0"/>
                <a:cs typeface="Times New Roman" panose="02020603050405020304" pitchFamily="18" charset="0"/>
              </a:rPr>
              <a:t>Pero, por otra parte, podemos observar en las variables STRIKE se acumula más información en los valores más grandes, resaltando STRIKE_ATTACK, en cuanto a las variables BLAST, podemos ver que tienen un comportamiento similar a pesar de que, al menos intuitivamente, las variables parecieran no tener relación pues una es de ataque y la otra es de defensa.</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
        <p:nvSpPr>
          <p:cNvPr id="4" name="Marcador de número de diapositiva 3"/>
          <p:cNvSpPr>
            <a:spLocks noGrp="1"/>
          </p:cNvSpPr>
          <p:nvPr>
            <p:ph type="sldNum" sz="quarter" idx="5"/>
          </p:nvPr>
        </p:nvSpPr>
        <p:spPr/>
        <p:txBody>
          <a:bodyPr/>
          <a:lstStyle/>
          <a:p>
            <a:pPr rtl="0"/>
            <a:fld id="{DED491D0-8E1B-49C7-849B-A28568D94497}" type="slidenum">
              <a:rPr lang="es-ES" noProof="0" smtClean="0"/>
              <a:t>6</a:t>
            </a:fld>
            <a:endParaRPr lang="es-ES" noProof="0" dirty="0"/>
          </a:p>
        </p:txBody>
      </p:sp>
    </p:spTree>
    <p:extLst>
      <p:ext uri="{BB962C8B-B14F-4D97-AF65-F5344CB8AC3E}">
        <p14:creationId xmlns:p14="http://schemas.microsoft.com/office/powerpoint/2010/main" val="3425555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MX" sz="1800" dirty="0">
                <a:effectLst/>
                <a:latin typeface="Montserrat"/>
                <a:ea typeface="Calibri" panose="020F0502020204030204" pitchFamily="34" charset="0"/>
                <a:cs typeface="Times New Roman" panose="02020603050405020304" pitchFamily="18" charset="0"/>
              </a:rPr>
              <a:t>Estos valores nos indican la correlación que existe entre variables, por ejemplo, vemos que las correlaciones de mayor valor las tienen las demás variables con POWER (aunque no tienen la máxima), y que la menor correlación se puede observar en BLAST_ATTACK con STRIKE_ATTACK de 0.686, lo cual es un poco lógico tomando en cuenta que son diferentes tipos de ataques, uno directo y el otro a larga distancia.</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dirty="0">
                <a:effectLst/>
                <a:latin typeface="Montserrat"/>
                <a:ea typeface="Calibri" panose="020F0502020204030204" pitchFamily="34" charset="0"/>
                <a:cs typeface="Times New Roman" panose="02020603050405020304" pitchFamily="18" charset="0"/>
              </a:rPr>
              <a:t>La correlación de mayor valor la tiene BLAST_DEFENCE con STRIKE_DEFENCE, con 0.948, que realmente tomaríamos la misma lógica que en las variables comentadas anteriormente, pero tal vez tengan mayor correlación por ser defensa en lugar de ataque.</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7</a:t>
            </a:fld>
            <a:endParaRPr lang="es-ES" noProof="0" dirty="0"/>
          </a:p>
        </p:txBody>
      </p:sp>
    </p:spTree>
    <p:extLst>
      <p:ext uri="{BB962C8B-B14F-4D97-AF65-F5344CB8AC3E}">
        <p14:creationId xmlns:p14="http://schemas.microsoft.com/office/powerpoint/2010/main" val="1797980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MX" sz="1800" dirty="0">
                <a:effectLst/>
                <a:latin typeface="Montserrat"/>
                <a:ea typeface="Calibri" panose="020F0502020204030204" pitchFamily="34" charset="0"/>
                <a:cs typeface="Times New Roman" panose="02020603050405020304" pitchFamily="18" charset="0"/>
              </a:rPr>
              <a:t>En cuanto a estos diferentes resúmenes, vemos que la variable que tiene valores más grandes es HEALTH, y que también es la que tiene un intervalo mucho más grande, pues varían en aproximadamente 13,000 unidades/puntos, lo que no pasa con STRIKE_DEFENCE, por ejemplo, que sólo va de 874 a 1660, o BLAST_DEFENCE de 926 a 1630.</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dirty="0">
                <a:effectLst/>
                <a:latin typeface="Montserrat"/>
                <a:ea typeface="Calibri" panose="020F0502020204030204" pitchFamily="34" charset="0"/>
                <a:cs typeface="Times New Roman" panose="02020603050405020304" pitchFamily="18" charset="0"/>
              </a:rPr>
              <a:t>Por otra parte, analizando las medias y las medianas, nos interesa que sean el mismo valor, o que al menos se le acerque mucho una a otra, </a:t>
            </a:r>
            <a:r>
              <a:rPr lang="es-MX" sz="1800" dirty="0">
                <a:effectLst/>
                <a:highlight>
                  <a:srgbClr val="FFFF00"/>
                </a:highlight>
                <a:latin typeface="Montserrat"/>
                <a:ea typeface="Calibri" panose="020F0502020204030204" pitchFamily="34" charset="0"/>
                <a:cs typeface="Times New Roman" panose="02020603050405020304" pitchFamily="18" charset="0"/>
              </a:rPr>
              <a:t>esto para poder inferir algún tipo de distribución que sea simétrica</a:t>
            </a:r>
            <a:r>
              <a:rPr lang="es-MX" sz="1800" dirty="0">
                <a:effectLst/>
                <a:latin typeface="Montserrat"/>
                <a:ea typeface="Calibri" panose="020F0502020204030204" pitchFamily="34" charset="0"/>
                <a:cs typeface="Times New Roman" panose="02020603050405020304" pitchFamily="18" charset="0"/>
              </a:rPr>
              <a:t>, como lo es en el caso de casi todas nuestras variables, exceptuando POWER, ya que es la de mayor diferencia entre la mediana y la media.</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dirty="0">
                <a:effectLst/>
                <a:latin typeface="Montserrat"/>
                <a:ea typeface="Calibri" panose="020F0502020204030204" pitchFamily="34" charset="0"/>
                <a:cs typeface="Times New Roman" panose="02020603050405020304" pitchFamily="18" charset="0"/>
              </a:rPr>
              <a:t>También vemos que otra variable que se dispersa más con los valores, es nuestra variable dependiente POWER, y la que tiene el intervalo más pequeño de valores es la BLAST_DEFENCE, lo que nos puede decir que los diferentes personajes pueden tener una defensa de ataque directo más parecida entre ellos, y lo contrario sucede con la mencionada antes POWER, por lo que entre un personaje y otro puede haber una mayor diferencia de poder, lo cual puede poner en ventaja o desventaja en algún enfrentamiento.</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8</a:t>
            </a:fld>
            <a:endParaRPr lang="es-ES" noProof="0" dirty="0"/>
          </a:p>
        </p:txBody>
      </p:sp>
    </p:spTree>
    <p:extLst>
      <p:ext uri="{BB962C8B-B14F-4D97-AF65-F5344CB8AC3E}">
        <p14:creationId xmlns:p14="http://schemas.microsoft.com/office/powerpoint/2010/main" val="417043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MX" sz="1800" dirty="0">
                <a:effectLst/>
                <a:latin typeface="Montserrat"/>
                <a:ea typeface="Calibri" panose="020F0502020204030204" pitchFamily="34" charset="0"/>
                <a:cs typeface="Times New Roman" panose="02020603050405020304" pitchFamily="18" charset="0"/>
              </a:rPr>
              <a:t>Con esta gráfica podemos notar en mayor proporción los datos atípicos de nuestras variables, vemos que en todas las variables tenemos datos atípicos, pero que en donde se </a:t>
            </a:r>
            <a:r>
              <a:rPr lang="es-MX" sz="1800" dirty="0">
                <a:effectLst/>
                <a:highlight>
                  <a:srgbClr val="FFFF00"/>
                </a:highlight>
                <a:latin typeface="Montserrat"/>
                <a:ea typeface="Calibri" panose="020F0502020204030204" pitchFamily="34" charset="0"/>
                <a:cs typeface="Times New Roman" panose="02020603050405020304" pitchFamily="18" charset="0"/>
              </a:rPr>
              <a:t>concentran</a:t>
            </a:r>
            <a:r>
              <a:rPr lang="es-MX" sz="1800" dirty="0">
                <a:effectLst/>
                <a:latin typeface="Montserrat"/>
                <a:ea typeface="Calibri" panose="020F0502020204030204" pitchFamily="34" charset="0"/>
                <a:cs typeface="Times New Roman" panose="02020603050405020304" pitchFamily="18" charset="0"/>
              </a:rPr>
              <a:t> los de mayor “lejanía” o mayor diferencia es en la variable HEALTH, pues como lo habíamos mencionado anteriormente, es la que tiene un intervalo de mayor magnitud, en comparación de BLAST_DEFENCE y STRIKE_DEFENCE.</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dirty="0">
                <a:effectLst/>
                <a:latin typeface="Montserrat"/>
                <a:ea typeface="Calibri" panose="020F0502020204030204" pitchFamily="34" charset="0"/>
                <a:cs typeface="Times New Roman" panose="02020603050405020304" pitchFamily="18" charset="0"/>
              </a:rPr>
              <a:t>También podemos ver que POWER es la segunda variable que tiene más valores atípicos, y también un intervalo más grande que en las demás variables a excepción de HEALTH. Lo que nos indica que en POWER, además de tener personajes con </a:t>
            </a:r>
            <a:r>
              <a:rPr lang="es-MX" sz="1800" dirty="0">
                <a:effectLst/>
                <a:highlight>
                  <a:srgbClr val="FFFF00"/>
                </a:highlight>
                <a:latin typeface="Montserrat"/>
                <a:ea typeface="Calibri" panose="020F0502020204030204" pitchFamily="34" charset="0"/>
                <a:cs typeface="Times New Roman" panose="02020603050405020304" pitchFamily="18" charset="0"/>
              </a:rPr>
              <a:t>menor</a:t>
            </a:r>
            <a:r>
              <a:rPr lang="es-MX" sz="1800" dirty="0">
                <a:effectLst/>
                <a:latin typeface="Montserrat"/>
                <a:ea typeface="Calibri" panose="020F0502020204030204" pitchFamily="34" charset="0"/>
                <a:cs typeface="Times New Roman" panose="02020603050405020304" pitchFamily="18" charset="0"/>
              </a:rPr>
              <a:t> poder que otros se ve una mayor diferencia, con los valores atípicos, </a:t>
            </a:r>
            <a:r>
              <a:rPr lang="es-MX" sz="1800" dirty="0">
                <a:effectLst/>
                <a:highlight>
                  <a:srgbClr val="FFFF00"/>
                </a:highlight>
                <a:latin typeface="Montserrat"/>
                <a:ea typeface="Calibri" panose="020F0502020204030204" pitchFamily="34" charset="0"/>
                <a:cs typeface="Times New Roman" panose="02020603050405020304" pitchFamily="18" charset="0"/>
              </a:rPr>
              <a:t>entonces observamos que</a:t>
            </a:r>
            <a:r>
              <a:rPr lang="es-MX" sz="1800" dirty="0">
                <a:effectLst/>
                <a:latin typeface="Montserrat"/>
                <a:ea typeface="Calibri" panose="020F0502020204030204" pitchFamily="34" charset="0"/>
                <a:cs typeface="Times New Roman" panose="02020603050405020304" pitchFamily="18" charset="0"/>
              </a:rPr>
              <a:t> hay personajes que tienen mucho menos poder que otros debido a que todos los valores atípicos que tenemos en todas las variables son en la parte inferior (o en el lado menor del intervalo de valores), y lo mismo sucede con HEALTH.</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9</a:t>
            </a:fld>
            <a:endParaRPr lang="es-ES" noProof="0" dirty="0"/>
          </a:p>
        </p:txBody>
      </p:sp>
    </p:spTree>
    <p:extLst>
      <p:ext uri="{BB962C8B-B14F-4D97-AF65-F5344CB8AC3E}">
        <p14:creationId xmlns:p14="http://schemas.microsoft.com/office/powerpoint/2010/main" val="3661925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Después de probar con una serie de combinación de variables el modelo resultante fue el siguiente </a:t>
            </a:r>
          </a:p>
          <a:p>
            <a:r>
              <a:rPr lang="es-ES" noProof="0" dirty="0" err="1"/>
              <a:t>Analis</a:t>
            </a:r>
            <a:r>
              <a:rPr lang="es-ES" noProof="0" dirty="0"/>
              <a:t> VIF indica que no hay multicolinealidad en los datos</a:t>
            </a:r>
            <a:br>
              <a:rPr lang="es-ES" noProof="0" dirty="0"/>
            </a:br>
            <a:r>
              <a:rPr lang="es-ES" noProof="0" dirty="0"/>
              <a:t>y en los intervalos de confianza de los estimadores se puede </a:t>
            </a:r>
            <a:r>
              <a:rPr lang="es-ES" noProof="0" dirty="0" err="1"/>
              <a:t>onbservar</a:t>
            </a:r>
            <a:r>
              <a:rPr lang="es-ES" noProof="0" dirty="0"/>
              <a:t> que ningún intervalo contiene al cero, lo que nos indicaría </a:t>
            </a:r>
          </a:p>
          <a:p>
            <a:r>
              <a:rPr lang="es-ES" noProof="0" dirty="0"/>
              <a:t>Buen modelo</a:t>
            </a:r>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10</a:t>
            </a:fld>
            <a:endParaRPr lang="es-ES" noProof="0" dirty="0"/>
          </a:p>
        </p:txBody>
      </p:sp>
    </p:spTree>
    <p:extLst>
      <p:ext uri="{BB962C8B-B14F-4D97-AF65-F5344CB8AC3E}">
        <p14:creationId xmlns:p14="http://schemas.microsoft.com/office/powerpoint/2010/main" val="1373554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0" dirty="0"/>
              <a:t>Gráfico </a:t>
            </a:r>
            <a:r>
              <a:rPr lang="es-ES" noProof="0" dirty="0" err="1"/>
              <a:t>quantile</a:t>
            </a:r>
            <a:r>
              <a:rPr lang="es-ES" noProof="0" dirty="0"/>
              <a:t> </a:t>
            </a:r>
            <a:r>
              <a:rPr lang="es-ES" noProof="0" dirty="0" err="1"/>
              <a:t>quantile</a:t>
            </a:r>
            <a:r>
              <a:rPr lang="es-ES" noProof="0" dirty="0"/>
              <a:t> para corroborar </a:t>
            </a:r>
            <a:r>
              <a:rPr lang="es-ES" noProof="0" dirty="0" err="1"/>
              <a:t>graicamente</a:t>
            </a:r>
            <a:r>
              <a:rPr lang="es-ES" noProof="0" dirty="0"/>
              <a:t> si los residuales distribuyen normal</a:t>
            </a:r>
          </a:p>
          <a:p>
            <a:r>
              <a:rPr lang="es-ES" noProof="0" dirty="0"/>
              <a:t>Al menos el </a:t>
            </a:r>
            <a:r>
              <a:rPr lang="es-ES" noProof="0" dirty="0" err="1"/>
              <a:t>histohgrama</a:t>
            </a:r>
            <a:r>
              <a:rPr lang="es-ES" noProof="0" dirty="0"/>
              <a:t> de los residuales no tiene un forma muy normal, sino como de una t</a:t>
            </a:r>
          </a:p>
          <a:p>
            <a:r>
              <a:rPr lang="es-ES" noProof="0" dirty="0"/>
              <a:t>Se intento ajustar una distribución a los residuales, pero al hacer pruebas para corroborar que distribuían de tal distribución ajustada</a:t>
            </a:r>
            <a:br>
              <a:rPr lang="es-ES" noProof="0" dirty="0"/>
            </a:br>
            <a:r>
              <a:rPr lang="es-ES" noProof="0" dirty="0" err="1"/>
              <a:t>ls</a:t>
            </a:r>
            <a:r>
              <a:rPr lang="es-ES" noProof="0" dirty="0"/>
              <a:t> pruebas las reprobaban los residuales</a:t>
            </a:r>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11</a:t>
            </a:fld>
            <a:endParaRPr lang="es-ES" noProof="0" dirty="0"/>
          </a:p>
        </p:txBody>
      </p:sp>
    </p:spTree>
    <p:extLst>
      <p:ext uri="{BB962C8B-B14F-4D97-AF65-F5344CB8AC3E}">
        <p14:creationId xmlns:p14="http://schemas.microsoft.com/office/powerpoint/2010/main" val="98147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1" name="Marcador de posición de fecha 3"/>
          <p:cNvSpPr>
            <a:spLocks noGrp="1"/>
          </p:cNvSpPr>
          <p:nvPr>
            <p:ph type="dt" sz="half" idx="10"/>
          </p:nvPr>
        </p:nvSpPr>
        <p:spPr/>
        <p:txBody>
          <a:bodyPr rtlCol="0"/>
          <a:lstStyle>
            <a:lvl1pPr>
              <a:defRPr>
                <a:solidFill>
                  <a:schemeClr val="bg2"/>
                </a:solidFill>
              </a:defRPr>
            </a:lvl1pPr>
          </a:lstStyle>
          <a:p>
            <a:pPr rtl="0"/>
            <a:fld id="{855CB799-6499-4E1E-8257-C777037FBB0C}" type="datetime1">
              <a:rPr lang="es-ES" noProof="0" smtClean="0"/>
              <a:t>27/01/2021</a:t>
            </a:fld>
            <a:endParaRPr lang="es-ES" noProof="0" dirty="0"/>
          </a:p>
        </p:txBody>
      </p:sp>
      <p:sp>
        <p:nvSpPr>
          <p:cNvPr id="12"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13"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F637F32E-9C31-4EBC-9CF6-7E0795975D22}" type="datetime1">
              <a:rPr lang="es-ES" noProof="0" smtClean="0"/>
              <a:t>27/01/2021</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10" name="Rectá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ítulo vertical 1"/>
          <p:cNvSpPr>
            <a:spLocks noGrp="1"/>
          </p:cNvSpPr>
          <p:nvPr>
            <p:ph type="title" orient="vert"/>
          </p:nvPr>
        </p:nvSpPr>
        <p:spPr>
          <a:xfrm>
            <a:off x="10266348" y="462249"/>
            <a:ext cx="1370886" cy="5714714"/>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378199" y="462249"/>
            <a:ext cx="9693088" cy="571471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a:xfrm>
            <a:off x="378199" y="6356350"/>
            <a:ext cx="1971947" cy="365125"/>
          </a:xfrm>
        </p:spPr>
        <p:txBody>
          <a:bodyPr rtlCol="0"/>
          <a:lstStyle/>
          <a:p>
            <a:pPr rtl="0"/>
            <a:fld id="{0DE5E64D-8309-4EA3-9E01-E99A0B9E852A}" type="datetime1">
              <a:rPr lang="es-ES" noProof="0" smtClean="0"/>
              <a:t>27/01/2021</a:t>
            </a:fld>
            <a:endParaRPr lang="es-ES" noProof="0" dirty="0"/>
          </a:p>
        </p:txBody>
      </p:sp>
      <p:sp>
        <p:nvSpPr>
          <p:cNvPr id="5" name="Marcador de posición de pie de página 4"/>
          <p:cNvSpPr>
            <a:spLocks noGrp="1"/>
          </p:cNvSpPr>
          <p:nvPr>
            <p:ph type="ftr" sz="quarter" idx="11"/>
          </p:nvPr>
        </p:nvSpPr>
        <p:spPr>
          <a:xfrm>
            <a:off x="2382374" y="6356350"/>
            <a:ext cx="5687786" cy="365125"/>
          </a:xfrm>
        </p:spPr>
        <p:txBody>
          <a:bodyPr rtlCol="0"/>
          <a:lstStyle/>
          <a:p>
            <a:pPr rtl="0"/>
            <a:endParaRPr lang="es-ES" noProof="0" dirty="0"/>
          </a:p>
        </p:txBody>
      </p:sp>
      <p:sp>
        <p:nvSpPr>
          <p:cNvPr id="6" name="Marcador de posición de número de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5D7AF38-4C5D-4919-B713-BCE928D84993}" type="datetime1">
              <a:rPr lang="es-ES" noProof="0" smtClean="0"/>
              <a:t>27/01/2021</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lvl1pPr>
              <a:defRPr>
                <a:solidFill>
                  <a:schemeClr val="bg2"/>
                </a:solidFill>
              </a:defRPr>
            </a:lvl1pPr>
          </a:lstStyle>
          <a:p>
            <a:pPr rtl="0"/>
            <a:fld id="{F8A7DBF6-2AC7-4A48-B394-E7B6C748C10D}" type="datetime1">
              <a:rPr lang="es-ES" noProof="0" smtClean="0"/>
              <a:t>27/01/2021</a:t>
            </a:fld>
            <a:endParaRPr lang="es-ES" noProof="0" dirty="0"/>
          </a:p>
        </p:txBody>
      </p:sp>
      <p:sp>
        <p:nvSpPr>
          <p:cNvPr id="5"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6"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280160" y="2194560"/>
            <a:ext cx="448970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415368" y="2194560"/>
            <a:ext cx="449342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245771C8-10A4-40A2-B087-7EAE1E72B338}" type="datetime1">
              <a:rPr lang="es-ES" noProof="0" smtClean="0"/>
              <a:t>27/01/2021</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280160"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419088"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D8C3F35A-BE91-47D4-B680-814AAA83232F}" type="datetime1">
              <a:rPr lang="es-ES" noProof="0" smtClean="0"/>
              <a:t>27/01/2021</a:t>
            </a:fld>
            <a:endParaRPr lang="es-ES" noProof="0"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C84A5508-0173-4F7B-BA1F-6FDD23DC888F}" type="datetime1">
              <a:rPr lang="es-ES" noProof="0" smtClean="0"/>
              <a:t>27/01/2021</a:t>
            </a:fld>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903F45BD-EAC1-4ECC-91A9-2B1B76C5FA67}" type="datetime1">
              <a:rPr lang="es-ES" noProof="0" smtClean="0"/>
              <a:t>27/01/2021</a:t>
            </a:fld>
            <a:endParaRPr lang="es-ES" noProof="0"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contenid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1A10B4E3-ACD8-472A-AF6F-98A76C82A9AD}" type="datetime1">
              <a:rPr lang="es-ES" noProof="0" smtClean="0"/>
              <a:t>27/01/2021</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5" name="Marcador de posición de fecha 4"/>
          <p:cNvSpPr>
            <a:spLocks noGrp="1"/>
          </p:cNvSpPr>
          <p:nvPr>
            <p:ph type="dt" sz="half" idx="10"/>
          </p:nvPr>
        </p:nvSpPr>
        <p:spPr/>
        <p:txBody>
          <a:bodyPr rtlCol="0"/>
          <a:lstStyle/>
          <a:p>
            <a:pPr rtl="0"/>
            <a:fld id="{84736085-0EE4-4C8F-879E-58330D243B98}" type="datetime1">
              <a:rPr lang="es-ES" noProof="0" smtClean="0"/>
              <a:t>27/01/2021</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á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8" name="Imagen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Marcador de posición de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a:p>
            <a:pPr lvl="5" rtl="0"/>
            <a:r>
              <a:rPr lang="es-ES" noProof="0" dirty="0"/>
              <a:t>Sexto</a:t>
            </a:r>
          </a:p>
          <a:p>
            <a:pPr lvl="6" rtl="0"/>
            <a:r>
              <a:rPr lang="es-ES" noProof="0" dirty="0"/>
              <a:t>Séptimo</a:t>
            </a:r>
          </a:p>
          <a:p>
            <a:pPr lvl="7" rtl="0"/>
            <a:r>
              <a:rPr lang="es-ES" noProof="0" dirty="0"/>
              <a:t>Octavo</a:t>
            </a:r>
          </a:p>
          <a:p>
            <a:pPr lvl="8" rtl="0"/>
            <a:r>
              <a:rPr lang="es-ES" noProof="0" dirty="0"/>
              <a:t>Noveno</a:t>
            </a:r>
          </a:p>
        </p:txBody>
      </p:sp>
      <p:sp>
        <p:nvSpPr>
          <p:cNvPr id="4" name="Marcador de posición de fech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pPr rtl="0"/>
            <a:fld id="{3630E4A0-57EE-4B46-A340-CC6C398489DE}" type="datetime1">
              <a:rPr lang="es-ES" noProof="0" smtClean="0"/>
              <a:t>27/01/2021</a:t>
            </a:fld>
            <a:endParaRPr lang="es-ES" noProof="0" dirty="0"/>
          </a:p>
        </p:txBody>
      </p:sp>
      <p:sp>
        <p:nvSpPr>
          <p:cNvPr id="5" name="Marcador de posición de pie de pá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800350" y="1454020"/>
            <a:ext cx="9391649" cy="2877422"/>
          </a:xfrm>
        </p:spPr>
        <p:txBody>
          <a:bodyPr rtlCol="0">
            <a:noAutofit/>
          </a:bodyPr>
          <a:lstStyle/>
          <a:p>
            <a:pPr rtl="0"/>
            <a:r>
              <a:rPr lang="es-ES" sz="4000" dirty="0"/>
              <a:t>Materia: Estadística Bayesiana.</a:t>
            </a:r>
            <a:br>
              <a:rPr lang="es-ES" sz="4000" dirty="0"/>
            </a:br>
            <a:r>
              <a:rPr lang="es-ES" sz="4000" dirty="0"/>
              <a:t>Profesora: Naranjo Albarrán Lizbeth.</a:t>
            </a:r>
            <a:br>
              <a:rPr lang="es-ES" sz="4000" dirty="0"/>
            </a:br>
            <a:r>
              <a:rPr lang="es-ES" sz="4000" dirty="0"/>
              <a:t>Ayudantes: Rivas Godoy Yadira,</a:t>
            </a:r>
            <a:br>
              <a:rPr lang="es-ES" sz="4000" dirty="0"/>
            </a:br>
            <a:r>
              <a:rPr lang="es-ES" sz="4000" dirty="0"/>
              <a:t>		      Alarcón González Edgar.</a:t>
            </a:r>
            <a:br>
              <a:rPr lang="es-ES" sz="4000" dirty="0"/>
            </a:br>
            <a:r>
              <a:rPr lang="es-ES" sz="4000" dirty="0"/>
              <a:t>Proyecto: Regresión Lineal Múltiple.</a:t>
            </a:r>
          </a:p>
        </p:txBody>
      </p:sp>
      <p:sp>
        <p:nvSpPr>
          <p:cNvPr id="3" name="Subtítulo 2"/>
          <p:cNvSpPr>
            <a:spLocks noGrp="1"/>
          </p:cNvSpPr>
          <p:nvPr>
            <p:ph type="subTitle" idx="1"/>
          </p:nvPr>
        </p:nvSpPr>
        <p:spPr>
          <a:xfrm>
            <a:off x="3175199" y="4538659"/>
            <a:ext cx="9016800" cy="947741"/>
          </a:xfrm>
        </p:spPr>
        <p:txBody>
          <a:bodyPr rtlCol="0">
            <a:normAutofit fontScale="92500" lnSpcReduction="20000"/>
          </a:bodyPr>
          <a:lstStyle/>
          <a:p>
            <a:pPr algn="r" rtl="0"/>
            <a:r>
              <a:rPr lang="es-ES" dirty="0">
                <a:solidFill>
                  <a:schemeClr val="tx2"/>
                </a:solidFill>
                <a:latin typeface="Abadi" panose="020B0604020202020204" pitchFamily="34" charset="0"/>
              </a:rPr>
              <a:t>Estudiantes:</a:t>
            </a:r>
          </a:p>
          <a:p>
            <a:pPr algn="r" rtl="0"/>
            <a:r>
              <a:rPr lang="es-ES" dirty="0">
                <a:solidFill>
                  <a:schemeClr val="tx2"/>
                </a:solidFill>
                <a:latin typeface="Abadi" panose="020B0604020202020204" pitchFamily="34" charset="0"/>
              </a:rPr>
              <a:t>Ramírez Montes Jonathan </a:t>
            </a:r>
            <a:r>
              <a:rPr lang="es-ES" dirty="0" err="1">
                <a:solidFill>
                  <a:schemeClr val="tx2"/>
                </a:solidFill>
                <a:latin typeface="Abadi" panose="020B0604020202020204" pitchFamily="34" charset="0"/>
              </a:rPr>
              <a:t>Natael</a:t>
            </a:r>
            <a:r>
              <a:rPr lang="es-ES" dirty="0">
                <a:solidFill>
                  <a:schemeClr val="tx2"/>
                </a:solidFill>
                <a:latin typeface="Abadi" panose="020B0604020202020204" pitchFamily="34" charset="0"/>
              </a:rPr>
              <a:t>,</a:t>
            </a:r>
          </a:p>
          <a:p>
            <a:pPr algn="r" rtl="0"/>
            <a:r>
              <a:rPr lang="es-ES" dirty="0">
                <a:solidFill>
                  <a:schemeClr val="tx2"/>
                </a:solidFill>
                <a:latin typeface="Abadi" panose="020B0604020202020204" pitchFamily="34" charset="0"/>
              </a:rPr>
              <a:t>Sánchez Romero Paulina Michelle.</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Regresión Lineal Múltiple (análisis clásico). </a:t>
            </a:r>
          </a:p>
        </p:txBody>
      </p:sp>
      <p:graphicFrame>
        <p:nvGraphicFramePr>
          <p:cNvPr id="7" name="Tabla 6">
            <a:extLst>
              <a:ext uri="{FF2B5EF4-FFF2-40B4-BE49-F238E27FC236}">
                <a16:creationId xmlns:a16="http://schemas.microsoft.com/office/drawing/2014/main" id="{9C993243-099F-4F91-8187-ADA7AEE9C34C}"/>
              </a:ext>
            </a:extLst>
          </p:cNvPr>
          <p:cNvGraphicFramePr>
            <a:graphicFrameLocks noGrp="1"/>
          </p:cNvGraphicFramePr>
          <p:nvPr>
            <p:extLst>
              <p:ext uri="{D42A27DB-BD31-4B8C-83A1-F6EECF244321}">
                <p14:modId xmlns:p14="http://schemas.microsoft.com/office/powerpoint/2010/main" val="4243290801"/>
              </p:ext>
            </p:extLst>
          </p:nvPr>
        </p:nvGraphicFramePr>
        <p:xfrm>
          <a:off x="2474975" y="2377154"/>
          <a:ext cx="7239002" cy="1069594"/>
        </p:xfrm>
        <a:graphic>
          <a:graphicData uri="http://schemas.openxmlformats.org/drawingml/2006/table">
            <a:tbl>
              <a:tblPr firstRow="1" firstCol="1" bandRow="1">
                <a:tableStyleId>{3B4B98B0-60AC-42C2-AFA5-B58CD77FA1E5}</a:tableStyleId>
              </a:tblPr>
              <a:tblGrid>
                <a:gridCol w="1447309">
                  <a:extLst>
                    <a:ext uri="{9D8B030D-6E8A-4147-A177-3AD203B41FA5}">
                      <a16:colId xmlns:a16="http://schemas.microsoft.com/office/drawing/2014/main" val="552061188"/>
                    </a:ext>
                  </a:extLst>
                </a:gridCol>
                <a:gridCol w="1447309">
                  <a:extLst>
                    <a:ext uri="{9D8B030D-6E8A-4147-A177-3AD203B41FA5}">
                      <a16:colId xmlns:a16="http://schemas.microsoft.com/office/drawing/2014/main" val="1921792425"/>
                    </a:ext>
                  </a:extLst>
                </a:gridCol>
                <a:gridCol w="1448128">
                  <a:extLst>
                    <a:ext uri="{9D8B030D-6E8A-4147-A177-3AD203B41FA5}">
                      <a16:colId xmlns:a16="http://schemas.microsoft.com/office/drawing/2014/main" val="2128243886"/>
                    </a:ext>
                  </a:extLst>
                </a:gridCol>
                <a:gridCol w="1448128">
                  <a:extLst>
                    <a:ext uri="{9D8B030D-6E8A-4147-A177-3AD203B41FA5}">
                      <a16:colId xmlns:a16="http://schemas.microsoft.com/office/drawing/2014/main" val="4286954422"/>
                    </a:ext>
                  </a:extLst>
                </a:gridCol>
                <a:gridCol w="1448128">
                  <a:extLst>
                    <a:ext uri="{9D8B030D-6E8A-4147-A177-3AD203B41FA5}">
                      <a16:colId xmlns:a16="http://schemas.microsoft.com/office/drawing/2014/main" val="55667773"/>
                    </a:ext>
                  </a:extLst>
                </a:gridCol>
              </a:tblGrid>
              <a:tr h="534797">
                <a:tc>
                  <a:txBody>
                    <a:bodyPr/>
                    <a:lstStyle/>
                    <a:p>
                      <a:pPr algn="just">
                        <a:lnSpc>
                          <a:spcPct val="107000"/>
                        </a:lnSpc>
                        <a:spcAft>
                          <a:spcPts val="800"/>
                        </a:spcAft>
                      </a:pPr>
                      <a:r>
                        <a:rPr lang="es-MX" sz="1400">
                          <a:effectLst/>
                        </a:rPr>
                        <a:t>Intercepto</a:t>
                      </a:r>
                      <a:endParaRPr lang="es-MX"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400">
                          <a:effectLst/>
                        </a:rPr>
                        <a:t>HEALTH</a:t>
                      </a:r>
                      <a:endParaRPr lang="es-MX"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400">
                          <a:effectLst/>
                        </a:rPr>
                        <a:t>BLAST_ATTACK</a:t>
                      </a:r>
                      <a:endParaRPr lang="es-MX"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400">
                          <a:effectLst/>
                        </a:rPr>
                        <a:t>BLAST_DEFENCE</a:t>
                      </a:r>
                      <a:endParaRPr lang="es-MX"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400">
                          <a:effectLst/>
                        </a:rPr>
                        <a:t>STRIKE_ATTACK</a:t>
                      </a:r>
                      <a:endParaRPr lang="es-MX"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4003789"/>
                  </a:ext>
                </a:extLst>
              </a:tr>
              <a:tr h="534797">
                <a:tc>
                  <a:txBody>
                    <a:bodyPr/>
                    <a:lstStyle/>
                    <a:p>
                      <a:pPr algn="just">
                        <a:lnSpc>
                          <a:spcPct val="107000"/>
                        </a:lnSpc>
                        <a:spcAft>
                          <a:spcPts val="800"/>
                        </a:spcAft>
                      </a:pPr>
                      <a:r>
                        <a:rPr lang="es-MX" sz="1400">
                          <a:effectLst/>
                        </a:rPr>
                        <a:t>-159.87119</a:t>
                      </a:r>
                      <a:endParaRPr lang="es-MX"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400">
                          <a:effectLst/>
                        </a:rPr>
                        <a:t>0.07191</a:t>
                      </a:r>
                      <a:endParaRPr lang="es-MX"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400">
                          <a:effectLst/>
                        </a:rPr>
                        <a:t>1.02116</a:t>
                      </a:r>
                      <a:endParaRPr lang="es-MX"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400">
                          <a:effectLst/>
                        </a:rPr>
                        <a:t>2.01688</a:t>
                      </a:r>
                      <a:endParaRPr lang="es-MX"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400" dirty="0">
                          <a:effectLst/>
                        </a:rPr>
                        <a:t>1.01305</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6569413"/>
                  </a:ext>
                </a:extLst>
              </a:tr>
            </a:tbl>
          </a:graphicData>
        </a:graphic>
      </p:graphicFrame>
      <p:pic>
        <p:nvPicPr>
          <p:cNvPr id="8" name="Imagen 7">
            <a:extLst>
              <a:ext uri="{FF2B5EF4-FFF2-40B4-BE49-F238E27FC236}">
                <a16:creationId xmlns:a16="http://schemas.microsoft.com/office/drawing/2014/main" id="{3E2B77C4-E765-461E-A449-FC87D8942D33}"/>
              </a:ext>
            </a:extLst>
          </p:cNvPr>
          <p:cNvPicPr/>
          <p:nvPr/>
        </p:nvPicPr>
        <p:blipFill rotWithShape="1">
          <a:blip r:embed="rId3">
            <a:extLst>
              <a:ext uri="{28A0092B-C50C-407E-A947-70E740481C1C}">
                <a14:useLocalDpi xmlns:a14="http://schemas.microsoft.com/office/drawing/2010/main" val="0"/>
              </a:ext>
            </a:extLst>
          </a:blip>
          <a:srcRect t="3896"/>
          <a:stretch/>
        </p:blipFill>
        <p:spPr bwMode="auto">
          <a:xfrm>
            <a:off x="1176655" y="4697494"/>
            <a:ext cx="2977642" cy="1583943"/>
          </a:xfrm>
          <a:prstGeom prst="rect">
            <a:avLst/>
          </a:prstGeom>
          <a:ln>
            <a:noFill/>
          </a:ln>
          <a:extLst>
            <a:ext uri="{53640926-AAD7-44D8-BBD7-CCE9431645EC}">
              <a14:shadowObscured xmlns:a14="http://schemas.microsoft.com/office/drawing/2010/main"/>
            </a:ext>
          </a:extLst>
        </p:spPr>
      </p:pic>
      <p:sp>
        <p:nvSpPr>
          <p:cNvPr id="9" name="CuadroTexto 8">
            <a:extLst>
              <a:ext uri="{FF2B5EF4-FFF2-40B4-BE49-F238E27FC236}">
                <a16:creationId xmlns:a16="http://schemas.microsoft.com/office/drawing/2014/main" id="{5B514291-D5C6-433F-813E-E3FC62EE389E}"/>
              </a:ext>
            </a:extLst>
          </p:cNvPr>
          <p:cNvSpPr txBox="1"/>
          <p:nvPr/>
        </p:nvSpPr>
        <p:spPr>
          <a:xfrm>
            <a:off x="4830064" y="1918139"/>
            <a:ext cx="2528824" cy="369332"/>
          </a:xfrm>
          <a:prstGeom prst="rect">
            <a:avLst/>
          </a:prstGeom>
          <a:noFill/>
        </p:spPr>
        <p:txBody>
          <a:bodyPr wrap="square" rtlCol="0">
            <a:spAutoFit/>
          </a:bodyPr>
          <a:lstStyle/>
          <a:p>
            <a:r>
              <a:rPr lang="es-MX" b="1" dirty="0"/>
              <a:t>Coeficientes del modelo</a:t>
            </a:r>
          </a:p>
        </p:txBody>
      </p:sp>
      <p:sp>
        <p:nvSpPr>
          <p:cNvPr id="10" name="CuadroTexto 9">
            <a:extLst>
              <a:ext uri="{FF2B5EF4-FFF2-40B4-BE49-F238E27FC236}">
                <a16:creationId xmlns:a16="http://schemas.microsoft.com/office/drawing/2014/main" id="{10EC9D4E-342C-44C7-9533-9DF1117F652E}"/>
              </a:ext>
            </a:extLst>
          </p:cNvPr>
          <p:cNvSpPr txBox="1"/>
          <p:nvPr/>
        </p:nvSpPr>
        <p:spPr>
          <a:xfrm>
            <a:off x="1401064" y="3995446"/>
            <a:ext cx="2528824" cy="646331"/>
          </a:xfrm>
          <a:prstGeom prst="rect">
            <a:avLst/>
          </a:prstGeom>
          <a:noFill/>
        </p:spPr>
        <p:txBody>
          <a:bodyPr wrap="square" rtlCol="0">
            <a:spAutoFit/>
          </a:bodyPr>
          <a:lstStyle/>
          <a:p>
            <a:pPr algn="ctr"/>
            <a:r>
              <a:rPr lang="es-MX" b="1" dirty="0"/>
              <a:t>Factor de Inflación de la Varianza</a:t>
            </a:r>
          </a:p>
        </p:txBody>
      </p:sp>
      <p:pic>
        <p:nvPicPr>
          <p:cNvPr id="11" name="Imagen 10">
            <a:extLst>
              <a:ext uri="{FF2B5EF4-FFF2-40B4-BE49-F238E27FC236}">
                <a16:creationId xmlns:a16="http://schemas.microsoft.com/office/drawing/2014/main" id="{CA584F6D-03EC-4E6F-B6B6-0BA4C556E03D}"/>
              </a:ext>
            </a:extLst>
          </p:cNvPr>
          <p:cNvPicPr/>
          <p:nvPr/>
        </p:nvPicPr>
        <p:blipFill>
          <a:blip r:embed="rId4">
            <a:extLst>
              <a:ext uri="{28A0092B-C50C-407E-A947-70E740481C1C}">
                <a14:useLocalDpi xmlns:a14="http://schemas.microsoft.com/office/drawing/2010/main" val="0"/>
              </a:ext>
            </a:extLst>
          </a:blip>
          <a:stretch>
            <a:fillRect/>
          </a:stretch>
        </p:blipFill>
        <p:spPr>
          <a:xfrm>
            <a:off x="7623174" y="4641777"/>
            <a:ext cx="3285617" cy="1749880"/>
          </a:xfrm>
          <a:prstGeom prst="rect">
            <a:avLst/>
          </a:prstGeom>
        </p:spPr>
      </p:pic>
      <p:sp>
        <p:nvSpPr>
          <p:cNvPr id="12" name="CuadroTexto 11">
            <a:extLst>
              <a:ext uri="{FF2B5EF4-FFF2-40B4-BE49-F238E27FC236}">
                <a16:creationId xmlns:a16="http://schemas.microsoft.com/office/drawing/2014/main" id="{6839790D-9C83-4B97-B39A-F5E0853501F4}"/>
              </a:ext>
            </a:extLst>
          </p:cNvPr>
          <p:cNvSpPr txBox="1"/>
          <p:nvPr/>
        </p:nvSpPr>
        <p:spPr>
          <a:xfrm>
            <a:off x="8001570" y="3848442"/>
            <a:ext cx="2528824" cy="646331"/>
          </a:xfrm>
          <a:prstGeom prst="rect">
            <a:avLst/>
          </a:prstGeom>
          <a:noFill/>
        </p:spPr>
        <p:txBody>
          <a:bodyPr wrap="square" rtlCol="0">
            <a:spAutoFit/>
          </a:bodyPr>
          <a:lstStyle/>
          <a:p>
            <a:pPr algn="ctr"/>
            <a:r>
              <a:rPr lang="es-MX" b="1" dirty="0"/>
              <a:t>Intervalos de Confianza de los Estimadores</a:t>
            </a:r>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Corroboración de los supuestos de la RLM.</a:t>
            </a:r>
          </a:p>
        </p:txBody>
      </p:sp>
      <p:sp>
        <p:nvSpPr>
          <p:cNvPr id="4" name="CuadroTexto 3">
            <a:extLst>
              <a:ext uri="{FF2B5EF4-FFF2-40B4-BE49-F238E27FC236}">
                <a16:creationId xmlns:a16="http://schemas.microsoft.com/office/drawing/2014/main" id="{C31C1339-1B2E-4ED8-8979-D80CCE0E2A27}"/>
              </a:ext>
            </a:extLst>
          </p:cNvPr>
          <p:cNvSpPr txBox="1"/>
          <p:nvPr/>
        </p:nvSpPr>
        <p:spPr>
          <a:xfrm>
            <a:off x="-241300" y="1996624"/>
            <a:ext cx="6096000" cy="470000"/>
          </a:xfrm>
          <a:prstGeom prst="rect">
            <a:avLst/>
          </a:prstGeom>
          <a:noFill/>
        </p:spPr>
        <p:txBody>
          <a:bodyPr wrap="square">
            <a:spAutoFit/>
          </a:bodyPr>
          <a:lstStyle/>
          <a:p>
            <a:pPr indent="449580" algn="just">
              <a:lnSpc>
                <a:spcPct val="107000"/>
              </a:lnSpc>
              <a:spcBef>
                <a:spcPts val="200"/>
              </a:spcBef>
            </a:pPr>
            <a:r>
              <a:rPr lang="es-MX" sz="2400" b="1" dirty="0">
                <a:effectLst/>
                <a:latin typeface="Montserrat"/>
                <a:ea typeface="Times New Roman" panose="02020603050405020304" pitchFamily="18" charset="0"/>
                <a:cs typeface="Times New Roman" panose="02020603050405020304" pitchFamily="18" charset="0"/>
              </a:rPr>
              <a:t>Normalidad.</a:t>
            </a:r>
            <a:endParaRPr lang="es-MX" sz="24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AE80EFC7-2FA0-40B2-97DC-E5F3F4C889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37302" y="2932210"/>
            <a:ext cx="4940298" cy="2918334"/>
          </a:xfrm>
          <a:prstGeom prst="rect">
            <a:avLst/>
          </a:prstGeom>
          <a:noFill/>
          <a:ln>
            <a:noFill/>
          </a:ln>
        </p:spPr>
      </p:pic>
      <p:sp>
        <p:nvSpPr>
          <p:cNvPr id="6" name="AutoShape 2">
            <a:extLst>
              <a:ext uri="{FF2B5EF4-FFF2-40B4-BE49-F238E27FC236}">
                <a16:creationId xmlns:a16="http://schemas.microsoft.com/office/drawing/2014/main" id="{F5099B0E-6447-4F1F-8F49-E9ACB1EF5F66}"/>
              </a:ext>
            </a:extLst>
          </p:cNvPr>
          <p:cNvSpPr>
            <a:spLocks noChangeAspect="1" noChangeArrowheads="1"/>
          </p:cNvSpPr>
          <p:nvPr/>
        </p:nvSpPr>
        <p:spPr bwMode="auto">
          <a:xfrm>
            <a:off x="5943600" y="3276600"/>
            <a:ext cx="5054600" cy="505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9" name="Imagen 8">
            <a:extLst>
              <a:ext uri="{FF2B5EF4-FFF2-40B4-BE49-F238E27FC236}">
                <a16:creationId xmlns:a16="http://schemas.microsoft.com/office/drawing/2014/main" id="{B2718E80-E2F9-496C-AF44-799F8E3C2C5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5844" y="2981677"/>
            <a:ext cx="4241800" cy="2819400"/>
          </a:xfrm>
          <a:prstGeom prst="rect">
            <a:avLst/>
          </a:prstGeom>
          <a:noFill/>
          <a:ln>
            <a:noFill/>
          </a:ln>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DD0030C-3D0D-4632-A799-BD92A2DC7A64}"/>
              </a:ext>
            </a:extLst>
          </p:cNvPr>
          <p:cNvPicPr/>
          <p:nvPr/>
        </p:nvPicPr>
        <p:blipFill>
          <a:blip r:embed="rId3"/>
          <a:stretch>
            <a:fillRect/>
          </a:stretch>
        </p:blipFill>
        <p:spPr>
          <a:xfrm>
            <a:off x="2364388" y="1580647"/>
            <a:ext cx="7463224" cy="3696705"/>
          </a:xfrm>
          <a:prstGeom prst="rect">
            <a:avLst/>
          </a:prstGeom>
        </p:spPr>
      </p:pic>
      <p:sp>
        <p:nvSpPr>
          <p:cNvPr id="3" name="CuadroTexto 2">
            <a:extLst>
              <a:ext uri="{FF2B5EF4-FFF2-40B4-BE49-F238E27FC236}">
                <a16:creationId xmlns:a16="http://schemas.microsoft.com/office/drawing/2014/main" id="{648EB7D8-DD9E-42B8-B546-C6C6217FD7C7}"/>
              </a:ext>
            </a:extLst>
          </p:cNvPr>
          <p:cNvSpPr txBox="1"/>
          <p:nvPr/>
        </p:nvSpPr>
        <p:spPr>
          <a:xfrm>
            <a:off x="178564" y="187376"/>
            <a:ext cx="4289263" cy="1200329"/>
          </a:xfrm>
          <a:prstGeom prst="rect">
            <a:avLst/>
          </a:prstGeom>
          <a:noFill/>
        </p:spPr>
        <p:txBody>
          <a:bodyPr wrap="square" rtlCol="0">
            <a:spAutoFit/>
          </a:bodyPr>
          <a:lstStyle/>
          <a:p>
            <a:pPr algn="just"/>
            <a:r>
              <a:rPr lang="es-MX" b="1" dirty="0"/>
              <a:t>Pruebas estadísticas de normalidad.</a:t>
            </a:r>
          </a:p>
          <a:p>
            <a:pPr algn="just"/>
            <a:endParaRPr lang="es-MX" b="1" dirty="0"/>
          </a:p>
          <a:p>
            <a:pPr algn="just"/>
            <a:r>
              <a:rPr lang="es-ES" b="1" dirty="0"/>
              <a:t>H0:LOS DATOS DISTRIBUYEN NORMAL </a:t>
            </a:r>
          </a:p>
          <a:p>
            <a:pPr algn="just"/>
            <a:r>
              <a:rPr lang="es-ES" b="1" dirty="0"/>
              <a:t>H1: LOS DATOS NO DISTRIBUYEN NORMAL</a:t>
            </a:r>
            <a:endParaRPr lang="es-MX" b="1" dirty="0"/>
          </a:p>
        </p:txBody>
      </p:sp>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1D07F12-91ED-419D-895C-E45165A92AD9}"/>
              </a:ext>
            </a:extLst>
          </p:cNvPr>
          <p:cNvSpPr txBox="1"/>
          <p:nvPr/>
        </p:nvSpPr>
        <p:spPr>
          <a:xfrm>
            <a:off x="178564" y="187376"/>
            <a:ext cx="4289263" cy="1200329"/>
          </a:xfrm>
          <a:prstGeom prst="rect">
            <a:avLst/>
          </a:prstGeom>
          <a:noFill/>
        </p:spPr>
        <p:txBody>
          <a:bodyPr wrap="square" rtlCol="0">
            <a:spAutoFit/>
          </a:bodyPr>
          <a:lstStyle/>
          <a:p>
            <a:pPr algn="just"/>
            <a:r>
              <a:rPr lang="es-MX" b="1" dirty="0"/>
              <a:t>Pruebas estadísticas de varianza constante</a:t>
            </a:r>
          </a:p>
          <a:p>
            <a:pPr algn="just"/>
            <a:endParaRPr lang="es-MX" b="1" dirty="0"/>
          </a:p>
          <a:p>
            <a:pPr algn="just"/>
            <a:r>
              <a:rPr lang="es-ES" b="1" dirty="0"/>
              <a:t>H_0: VARIANZA CONSTANTE</a:t>
            </a:r>
          </a:p>
          <a:p>
            <a:pPr algn="just"/>
            <a:r>
              <a:rPr lang="es-ES" b="1" dirty="0"/>
              <a:t>H1 : VARIANZA NO CONSTANTE</a:t>
            </a:r>
            <a:endParaRPr lang="es-MX" b="1" dirty="0"/>
          </a:p>
        </p:txBody>
      </p:sp>
      <p:pic>
        <p:nvPicPr>
          <p:cNvPr id="3" name="Imagen 2">
            <a:extLst>
              <a:ext uri="{FF2B5EF4-FFF2-40B4-BE49-F238E27FC236}">
                <a16:creationId xmlns:a16="http://schemas.microsoft.com/office/drawing/2014/main" id="{F50525A9-9BA9-4F38-857B-2F11637B1A74}"/>
              </a:ext>
            </a:extLst>
          </p:cNvPr>
          <p:cNvPicPr/>
          <p:nvPr/>
        </p:nvPicPr>
        <p:blipFill>
          <a:blip r:embed="rId3"/>
          <a:stretch>
            <a:fillRect/>
          </a:stretch>
        </p:blipFill>
        <p:spPr>
          <a:xfrm>
            <a:off x="2789499" y="2103699"/>
            <a:ext cx="6944810" cy="2650602"/>
          </a:xfrm>
          <a:prstGeom prst="rect">
            <a:avLst/>
          </a:prstGeom>
        </p:spPr>
      </p:pic>
    </p:spTree>
    <p:extLst>
      <p:ext uri="{BB962C8B-B14F-4D97-AF65-F5344CB8AC3E}">
        <p14:creationId xmlns:p14="http://schemas.microsoft.com/office/powerpoint/2010/main" val="345999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5323FD6-B6EA-4B74-B444-2282B5701FCB}"/>
              </a:ext>
            </a:extLst>
          </p:cNvPr>
          <p:cNvSpPr txBox="1"/>
          <p:nvPr/>
        </p:nvSpPr>
        <p:spPr>
          <a:xfrm>
            <a:off x="178564" y="187376"/>
            <a:ext cx="4289263" cy="1200329"/>
          </a:xfrm>
          <a:prstGeom prst="rect">
            <a:avLst/>
          </a:prstGeom>
          <a:noFill/>
        </p:spPr>
        <p:txBody>
          <a:bodyPr wrap="square" rtlCol="0">
            <a:spAutoFit/>
          </a:bodyPr>
          <a:lstStyle/>
          <a:p>
            <a:pPr algn="just"/>
            <a:r>
              <a:rPr lang="es-MX" b="1" dirty="0"/>
              <a:t>Pruebas estadísticas de autocorrelación</a:t>
            </a:r>
          </a:p>
          <a:p>
            <a:pPr algn="just"/>
            <a:endParaRPr lang="es-MX" b="1" dirty="0"/>
          </a:p>
          <a:p>
            <a:pPr algn="just"/>
            <a:r>
              <a:rPr lang="es-ES" b="1" dirty="0"/>
              <a:t>H_0: NO HAY AUTOCORRELACIÓN</a:t>
            </a:r>
          </a:p>
          <a:p>
            <a:pPr algn="just"/>
            <a:r>
              <a:rPr lang="es-ES" b="1" dirty="0"/>
              <a:t>H1 : HAY AUTOCORRELACIÓN</a:t>
            </a:r>
            <a:endParaRPr lang="es-MX" b="1" dirty="0"/>
          </a:p>
        </p:txBody>
      </p:sp>
      <p:pic>
        <p:nvPicPr>
          <p:cNvPr id="3" name="Imagen 2">
            <a:extLst>
              <a:ext uri="{FF2B5EF4-FFF2-40B4-BE49-F238E27FC236}">
                <a16:creationId xmlns:a16="http://schemas.microsoft.com/office/drawing/2014/main" id="{EB67DE1C-DFF2-4D1A-9068-FBFD40800CF3}"/>
              </a:ext>
            </a:extLst>
          </p:cNvPr>
          <p:cNvPicPr/>
          <p:nvPr/>
        </p:nvPicPr>
        <p:blipFill>
          <a:blip r:embed="rId3"/>
          <a:stretch>
            <a:fillRect/>
          </a:stretch>
        </p:blipFill>
        <p:spPr>
          <a:xfrm>
            <a:off x="2766350" y="2363144"/>
            <a:ext cx="6432972" cy="2131711"/>
          </a:xfrm>
          <a:prstGeom prst="rect">
            <a:avLst/>
          </a:prstGeom>
        </p:spPr>
      </p:pic>
    </p:spTree>
    <p:extLst>
      <p:ext uri="{BB962C8B-B14F-4D97-AF65-F5344CB8AC3E}">
        <p14:creationId xmlns:p14="http://schemas.microsoft.com/office/powerpoint/2010/main" val="149696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Regresión Lineal Múltiple (modelo Bayesiano)</a:t>
            </a:r>
          </a:p>
        </p:txBody>
      </p:sp>
      <p:sp>
        <p:nvSpPr>
          <p:cNvPr id="4" name="Marcador de posición de texto 3"/>
          <p:cNvSpPr>
            <a:spLocks noGrp="1"/>
          </p:cNvSpPr>
          <p:nvPr>
            <p:ph type="body" sz="half" idx="2"/>
          </p:nvPr>
        </p:nvSpPr>
        <p:spPr>
          <a:xfrm>
            <a:off x="0" y="1839917"/>
            <a:ext cx="3834874" cy="532893"/>
          </a:xfrm>
        </p:spPr>
        <p:txBody>
          <a:bodyPr rtlCol="0"/>
          <a:lstStyle/>
          <a:p>
            <a:pPr rtl="0"/>
            <a:r>
              <a:rPr lang="es-ES" b="1" dirty="0"/>
              <a:t>Trazas:</a:t>
            </a:r>
          </a:p>
          <a:p>
            <a:pPr rtl="0"/>
            <a:endParaRPr lang="es-ES" b="1" dirty="0"/>
          </a:p>
        </p:txBody>
      </p:sp>
      <p:pic>
        <p:nvPicPr>
          <p:cNvPr id="5" name="Imagen 4">
            <a:extLst>
              <a:ext uri="{FF2B5EF4-FFF2-40B4-BE49-F238E27FC236}">
                <a16:creationId xmlns:a16="http://schemas.microsoft.com/office/drawing/2014/main" id="{11A09FC4-BC49-4834-8C4C-DC44CCACF9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5086" y="2679988"/>
            <a:ext cx="5333876" cy="3593490"/>
          </a:xfrm>
          <a:prstGeom prst="rect">
            <a:avLst/>
          </a:prstGeom>
          <a:noFill/>
          <a:ln>
            <a:noFill/>
          </a:ln>
        </p:spPr>
      </p:pic>
      <p:pic>
        <p:nvPicPr>
          <p:cNvPr id="6" name="Marcador de contenido 5">
            <a:extLst>
              <a:ext uri="{FF2B5EF4-FFF2-40B4-BE49-F238E27FC236}">
                <a16:creationId xmlns:a16="http://schemas.microsoft.com/office/drawing/2014/main" id="{9CD2BECF-8457-476F-B1DE-4D8FB035EC48}"/>
              </a:ext>
            </a:extLst>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423039" y="2679988"/>
            <a:ext cx="5333875" cy="3711669"/>
          </a:xfrm>
          <a:prstGeom prst="rect">
            <a:avLst/>
          </a:prstGeom>
          <a:noFill/>
          <a:ln>
            <a:noFill/>
          </a:ln>
        </p:spPr>
      </p:pic>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texto 3">
            <a:extLst>
              <a:ext uri="{FF2B5EF4-FFF2-40B4-BE49-F238E27FC236}">
                <a16:creationId xmlns:a16="http://schemas.microsoft.com/office/drawing/2014/main" id="{34EC12EA-F016-4D51-B985-950F9B252AA3}"/>
              </a:ext>
            </a:extLst>
          </p:cNvPr>
          <p:cNvSpPr txBox="1">
            <a:spLocks/>
          </p:cNvSpPr>
          <p:nvPr/>
        </p:nvSpPr>
        <p:spPr>
          <a:xfrm>
            <a:off x="162045" y="670874"/>
            <a:ext cx="3834874" cy="532893"/>
          </a:xfrm>
          <a:prstGeom prst="rect">
            <a:avLst/>
          </a:prstGeom>
        </p:spPr>
        <p:txBody>
          <a:bodyPr rtlCol="0"/>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s-ES" b="1" dirty="0"/>
              <a:t>Residuales.</a:t>
            </a:r>
          </a:p>
          <a:p>
            <a:pPr marL="0" indent="0">
              <a:buNone/>
            </a:pPr>
            <a:endParaRPr lang="es-ES" b="1" dirty="0"/>
          </a:p>
          <a:p>
            <a:endParaRPr lang="es-ES" b="1" dirty="0"/>
          </a:p>
        </p:txBody>
      </p:sp>
      <p:pic>
        <p:nvPicPr>
          <p:cNvPr id="3" name="Imagen 2">
            <a:extLst>
              <a:ext uri="{FF2B5EF4-FFF2-40B4-BE49-F238E27FC236}">
                <a16:creationId xmlns:a16="http://schemas.microsoft.com/office/drawing/2014/main" id="{CF511760-88DE-4813-892D-383C869D41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1109" y="1235368"/>
            <a:ext cx="6395817" cy="4387263"/>
          </a:xfrm>
          <a:prstGeom prst="rect">
            <a:avLst/>
          </a:prstGeom>
          <a:noFill/>
          <a:ln>
            <a:noFill/>
          </a:ln>
        </p:spPr>
      </p:pic>
      <p:pic>
        <p:nvPicPr>
          <p:cNvPr id="4" name="Imagen 3">
            <a:extLst>
              <a:ext uri="{FF2B5EF4-FFF2-40B4-BE49-F238E27FC236}">
                <a16:creationId xmlns:a16="http://schemas.microsoft.com/office/drawing/2014/main" id="{353480C0-8FB7-493E-B0F4-E5178AFEBE60}"/>
              </a:ext>
            </a:extLst>
          </p:cNvPr>
          <p:cNvPicPr/>
          <p:nvPr/>
        </p:nvPicPr>
        <p:blipFill>
          <a:blip r:embed="rId3"/>
          <a:stretch>
            <a:fillRect/>
          </a:stretch>
        </p:blipFill>
        <p:spPr>
          <a:xfrm>
            <a:off x="6938942" y="2328138"/>
            <a:ext cx="5017705" cy="2201722"/>
          </a:xfrm>
          <a:prstGeom prst="rect">
            <a:avLst/>
          </a:prstGeom>
        </p:spPr>
      </p:pic>
    </p:spTree>
    <p:extLst>
      <p:ext uri="{BB962C8B-B14F-4D97-AF65-F5344CB8AC3E}">
        <p14:creationId xmlns:p14="http://schemas.microsoft.com/office/powerpoint/2010/main" val="53494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ADE3CF60-188F-4EFC-BC4F-3DB67F647C86}"/>
              </a:ext>
            </a:extLst>
          </p:cNvPr>
          <p:cNvGraphicFramePr>
            <a:graphicFrameLocks noGrp="1"/>
          </p:cNvGraphicFramePr>
          <p:nvPr>
            <p:extLst>
              <p:ext uri="{D42A27DB-BD31-4B8C-83A1-F6EECF244321}">
                <p14:modId xmlns:p14="http://schemas.microsoft.com/office/powerpoint/2010/main" val="328416707"/>
              </p:ext>
            </p:extLst>
          </p:nvPr>
        </p:nvGraphicFramePr>
        <p:xfrm>
          <a:off x="307056" y="1267979"/>
          <a:ext cx="11243260" cy="1932421"/>
        </p:xfrm>
        <a:graphic>
          <a:graphicData uri="http://schemas.openxmlformats.org/drawingml/2006/table">
            <a:tbl>
              <a:tblPr firstRow="1" firstCol="1" bandRow="1">
                <a:tableStyleId>{3B4B98B0-60AC-42C2-AFA5-B58CD77FA1E5}</a:tableStyleId>
              </a:tblPr>
              <a:tblGrid>
                <a:gridCol w="1793216">
                  <a:extLst>
                    <a:ext uri="{9D8B030D-6E8A-4147-A177-3AD203B41FA5}">
                      <a16:colId xmlns:a16="http://schemas.microsoft.com/office/drawing/2014/main" val="3811240856"/>
                    </a:ext>
                  </a:extLst>
                </a:gridCol>
                <a:gridCol w="1511753">
                  <a:extLst>
                    <a:ext uri="{9D8B030D-6E8A-4147-A177-3AD203B41FA5}">
                      <a16:colId xmlns:a16="http://schemas.microsoft.com/office/drawing/2014/main" val="2587756253"/>
                    </a:ext>
                  </a:extLst>
                </a:gridCol>
                <a:gridCol w="2109067">
                  <a:extLst>
                    <a:ext uri="{9D8B030D-6E8A-4147-A177-3AD203B41FA5}">
                      <a16:colId xmlns:a16="http://schemas.microsoft.com/office/drawing/2014/main" val="1333000719"/>
                    </a:ext>
                  </a:extLst>
                </a:gridCol>
                <a:gridCol w="2200765">
                  <a:extLst>
                    <a:ext uri="{9D8B030D-6E8A-4147-A177-3AD203B41FA5}">
                      <a16:colId xmlns:a16="http://schemas.microsoft.com/office/drawing/2014/main" val="81785313"/>
                    </a:ext>
                  </a:extLst>
                </a:gridCol>
                <a:gridCol w="2126896">
                  <a:extLst>
                    <a:ext uri="{9D8B030D-6E8A-4147-A177-3AD203B41FA5}">
                      <a16:colId xmlns:a16="http://schemas.microsoft.com/office/drawing/2014/main" val="4119927280"/>
                    </a:ext>
                  </a:extLst>
                </a:gridCol>
                <a:gridCol w="1501563">
                  <a:extLst>
                    <a:ext uri="{9D8B030D-6E8A-4147-A177-3AD203B41FA5}">
                      <a16:colId xmlns:a16="http://schemas.microsoft.com/office/drawing/2014/main" val="950335099"/>
                    </a:ext>
                  </a:extLst>
                </a:gridCol>
              </a:tblGrid>
              <a:tr h="330986">
                <a:tc gridSpan="6">
                  <a:txBody>
                    <a:bodyPr/>
                    <a:lstStyle/>
                    <a:p>
                      <a:pPr algn="ctr">
                        <a:lnSpc>
                          <a:spcPct val="107000"/>
                        </a:lnSpc>
                        <a:spcAft>
                          <a:spcPts val="800"/>
                        </a:spcAft>
                      </a:pPr>
                      <a:r>
                        <a:rPr lang="es-MX" sz="1100">
                          <a:effectLst/>
                        </a:rPr>
                        <a:t>Estimadores Clásicos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909271984"/>
                  </a:ext>
                </a:extLst>
              </a:tr>
              <a:tr h="330986">
                <a:tc>
                  <a:txBody>
                    <a:bodyPr/>
                    <a:lstStyle/>
                    <a:p>
                      <a:pPr algn="just">
                        <a:lnSpc>
                          <a:spcPct val="107000"/>
                        </a:lnSpc>
                        <a:spcAft>
                          <a:spcPts val="800"/>
                        </a:spcAft>
                      </a:pPr>
                      <a:r>
                        <a:rPr lang="es-MX" sz="1100">
                          <a:effectLst/>
                        </a:rPr>
                        <a:t>Intercepto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HEALTH</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BLAST_ATTACK</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BLAST_DEFENCE</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STRIKE_ATTACK</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VARIANZA</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048218"/>
                  </a:ext>
                </a:extLst>
              </a:tr>
              <a:tr h="330986">
                <a:tc>
                  <a:txBody>
                    <a:bodyPr/>
                    <a:lstStyle/>
                    <a:p>
                      <a:pPr algn="just">
                        <a:lnSpc>
                          <a:spcPct val="107000"/>
                        </a:lnSpc>
                        <a:spcAft>
                          <a:spcPts val="800"/>
                        </a:spcAft>
                      </a:pPr>
                      <a:r>
                        <a:rPr lang="es-MX" sz="1100">
                          <a:effectLst/>
                        </a:rPr>
                        <a:t>-159.87119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0.07191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1.02116</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2.01688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1.01305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6712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9541114"/>
                  </a:ext>
                </a:extLst>
              </a:tr>
              <a:tr h="330986">
                <a:tc gridSpan="6">
                  <a:txBody>
                    <a:bodyPr/>
                    <a:lstStyle/>
                    <a:p>
                      <a:pPr algn="ctr">
                        <a:lnSpc>
                          <a:spcPct val="107000"/>
                        </a:lnSpc>
                        <a:spcAft>
                          <a:spcPts val="800"/>
                        </a:spcAft>
                      </a:pPr>
                      <a:r>
                        <a:rPr lang="es-MX" sz="1100">
                          <a:effectLst/>
                        </a:rPr>
                        <a:t>Estimadores Bayesianos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3856661560"/>
                  </a:ext>
                </a:extLst>
              </a:tr>
              <a:tr h="330986">
                <a:tc>
                  <a:txBody>
                    <a:bodyPr/>
                    <a:lstStyle/>
                    <a:p>
                      <a:pPr algn="just">
                        <a:lnSpc>
                          <a:spcPct val="107000"/>
                        </a:lnSpc>
                        <a:spcAft>
                          <a:spcPts val="800"/>
                        </a:spcAft>
                      </a:pPr>
                      <a:r>
                        <a:rPr lang="es-MX" sz="1100">
                          <a:effectLst/>
                        </a:rPr>
                        <a:t>Intercepto</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HEALTH</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BLAST_ATTACK</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BLAST_DEFENCE</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STRIKE_ATTACK</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VARIANZA</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0213236"/>
                  </a:ext>
                </a:extLst>
              </a:tr>
              <a:tr h="277491">
                <a:tc>
                  <a:txBody>
                    <a:bodyPr/>
                    <a:lstStyle/>
                    <a:p>
                      <a:pPr algn="just">
                        <a:lnSpc>
                          <a:spcPct val="107000"/>
                        </a:lnSpc>
                        <a:spcAft>
                          <a:spcPts val="800"/>
                        </a:spcAft>
                      </a:pPr>
                      <a:r>
                        <a:rPr lang="es-MX" sz="1100">
                          <a:effectLst/>
                        </a:rPr>
                        <a:t>-29.64673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0.06862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1.03118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1.94535</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a:effectLst/>
                        </a:rPr>
                        <a:t>1.02303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100" dirty="0">
                          <a:effectLst/>
                        </a:rPr>
                        <a:t>6930.97264</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4186175"/>
                  </a:ext>
                </a:extLst>
              </a:tr>
            </a:tbl>
          </a:graphicData>
        </a:graphic>
      </p:graphicFrame>
      <p:sp>
        <p:nvSpPr>
          <p:cNvPr id="3" name="Rectangle 1">
            <a:extLst>
              <a:ext uri="{FF2B5EF4-FFF2-40B4-BE49-F238E27FC236}">
                <a16:creationId xmlns:a16="http://schemas.microsoft.com/office/drawing/2014/main" id="{D2E84C74-7DD1-457A-9590-C8F6DF68EC3C}"/>
              </a:ext>
            </a:extLst>
          </p:cNvPr>
          <p:cNvSpPr>
            <a:spLocks noChangeArrowheads="1"/>
          </p:cNvSpPr>
          <p:nvPr/>
        </p:nvSpPr>
        <p:spPr bwMode="auto">
          <a:xfrm>
            <a:off x="307056" y="65773"/>
            <a:ext cx="5034965" cy="1031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235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1" i="0" u="none" strike="noStrike" cap="none" normalizeH="0" baseline="0" dirty="0">
                <a:ln>
                  <a:noFill/>
                </a:ln>
                <a:solidFill>
                  <a:schemeClr val="tx1"/>
                </a:solidFill>
                <a:effectLst/>
                <a:latin typeface="Montserrat"/>
                <a:ea typeface="Times New Roman" panose="02020603050405020304" pitchFamily="18" charset="0"/>
                <a:cs typeface="Times New Roman" panose="02020603050405020304" pitchFamily="18" charset="0"/>
              </a:rPr>
              <a:t>C</a:t>
            </a:r>
            <a:r>
              <a:rPr kumimoji="0" lang="es-MX" altLang="es-MX" b="1" i="0" u="none" strike="noStrike" cap="none" normalizeH="0" baseline="0" dirty="0" bmk="">
                <a:ln>
                  <a:noFill/>
                </a:ln>
                <a:solidFill>
                  <a:schemeClr val="tx1"/>
                </a:solidFill>
                <a:effectLst/>
                <a:latin typeface="Montserrat"/>
                <a:ea typeface="Times New Roman" panose="02020603050405020304" pitchFamily="18" charset="0"/>
                <a:cs typeface="Times New Roman" panose="02020603050405020304" pitchFamily="18" charset="0"/>
              </a:rPr>
              <a:t>omparaci</a:t>
            </a:r>
            <a:r>
              <a:rPr kumimoji="0" lang="es-MX" altLang="es-MX" b="1" i="0" u="none" strike="noStrike" cap="none" normalizeH="0" baseline="0" dirty="0" bmk="">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ó</a:t>
            </a:r>
            <a:r>
              <a:rPr kumimoji="0" lang="es-MX" altLang="es-MX" b="1" i="0" u="none" strike="noStrike" cap="none" normalizeH="0" baseline="0" dirty="0" bmk="">
                <a:ln>
                  <a:noFill/>
                </a:ln>
                <a:solidFill>
                  <a:schemeClr val="tx1"/>
                </a:solidFill>
                <a:effectLst/>
                <a:latin typeface="Montserrat"/>
                <a:ea typeface="Times New Roman" panose="02020603050405020304" pitchFamily="18" charset="0"/>
                <a:cs typeface="Times New Roman" panose="02020603050405020304" pitchFamily="18" charset="0"/>
              </a:rPr>
              <a:t>n de los estimadores Cl</a:t>
            </a:r>
            <a:r>
              <a:rPr kumimoji="0" lang="es-MX" altLang="es-MX" b="1" i="0" u="none" strike="noStrike" cap="none" normalizeH="0" baseline="0" dirty="0" bmk="">
                <a:ln>
                  <a:noFill/>
                </a:ln>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á</a:t>
            </a:r>
            <a:r>
              <a:rPr kumimoji="0" lang="es-MX" altLang="es-MX" b="1" i="0" u="none" strike="noStrike" cap="none" normalizeH="0" baseline="0" dirty="0" bmk="">
                <a:ln>
                  <a:noFill/>
                </a:ln>
                <a:solidFill>
                  <a:schemeClr val="tx1"/>
                </a:solidFill>
                <a:effectLst/>
                <a:latin typeface="Montserrat"/>
                <a:ea typeface="Times New Roman" panose="02020603050405020304" pitchFamily="18" charset="0"/>
                <a:cs typeface="Times New Roman" panose="02020603050405020304" pitchFamily="18" charset="0"/>
              </a:rPr>
              <a:t>sicos y Bayesianos.</a:t>
            </a:r>
            <a:endParaRPr kumimoji="0" lang="es-MX" altLang="es-MX"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528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109239-C11D-41B7-A699-2D59EB4F7BA0}"/>
              </a:ext>
            </a:extLst>
          </p:cNvPr>
          <p:cNvSpPr>
            <a:spLocks noGrp="1"/>
          </p:cNvSpPr>
          <p:nvPr>
            <p:ph type="ctrTitle"/>
          </p:nvPr>
        </p:nvSpPr>
        <p:spPr/>
        <p:txBody>
          <a:bodyPr/>
          <a:lstStyle/>
          <a:p>
            <a:r>
              <a:rPr lang="es-MX" dirty="0"/>
              <a:t>Gracias por su atención</a:t>
            </a:r>
            <a:br>
              <a:rPr lang="es-MX" dirty="0"/>
            </a:br>
            <a:endParaRPr lang="es-MX" dirty="0"/>
          </a:p>
        </p:txBody>
      </p:sp>
    </p:spTree>
    <p:extLst>
      <p:ext uri="{BB962C8B-B14F-4D97-AF65-F5344CB8AC3E}">
        <p14:creationId xmlns:p14="http://schemas.microsoft.com/office/powerpoint/2010/main" val="222557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lstStyle/>
          <a:p>
            <a:pPr rtl="0"/>
            <a:r>
              <a:rPr lang="es-ES" dirty="0"/>
              <a:t>Contenido.</a:t>
            </a:r>
          </a:p>
        </p:txBody>
      </p:sp>
      <p:sp>
        <p:nvSpPr>
          <p:cNvPr id="14" name="Marcador de posición de contenido 2"/>
          <p:cNvSpPr>
            <a:spLocks noGrp="1"/>
          </p:cNvSpPr>
          <p:nvPr>
            <p:ph idx="1"/>
          </p:nvPr>
        </p:nvSpPr>
        <p:spPr/>
        <p:txBody>
          <a:bodyPr rtlCol="0"/>
          <a:lstStyle/>
          <a:p>
            <a:pPr rtl="0"/>
            <a:r>
              <a:rPr lang="es-ES" dirty="0"/>
              <a:t>Introducción.</a:t>
            </a:r>
          </a:p>
          <a:p>
            <a:pPr rtl="0"/>
            <a:r>
              <a:rPr lang="es-ES" dirty="0"/>
              <a:t>Objetivo.</a:t>
            </a:r>
          </a:p>
          <a:p>
            <a:pPr rtl="0"/>
            <a:r>
              <a:rPr lang="es-ES" dirty="0"/>
              <a:t>Entendimiento de los datos.</a:t>
            </a:r>
          </a:p>
          <a:p>
            <a:pPr rtl="0"/>
            <a:r>
              <a:rPr lang="es-ES" dirty="0"/>
              <a:t>Análisis descriptivo.</a:t>
            </a:r>
          </a:p>
          <a:p>
            <a:pPr rtl="0"/>
            <a:r>
              <a:rPr lang="es-ES" dirty="0"/>
              <a:t>Regresión Lineal Múltiple (análisis clásico).</a:t>
            </a:r>
          </a:p>
          <a:p>
            <a:pPr rtl="0"/>
            <a:r>
              <a:rPr lang="es-ES" dirty="0"/>
              <a:t>Regresión Lineal Múltiple (análisis Bayesiano).</a:t>
            </a:r>
          </a:p>
          <a:p>
            <a:pPr rtl="0"/>
            <a:r>
              <a:rPr lang="es-ES" dirty="0"/>
              <a:t>Conclusiones.</a:t>
            </a:r>
          </a:p>
          <a:p>
            <a:pPr rtl="0"/>
            <a:endParaRPr lang="es-E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0DE88-5FAE-407A-9808-BB03B660F499}"/>
              </a:ext>
            </a:extLst>
          </p:cNvPr>
          <p:cNvSpPr>
            <a:spLocks noGrp="1"/>
          </p:cNvSpPr>
          <p:nvPr>
            <p:ph type="title"/>
          </p:nvPr>
        </p:nvSpPr>
        <p:spPr/>
        <p:txBody>
          <a:bodyPr/>
          <a:lstStyle/>
          <a:p>
            <a:r>
              <a:rPr lang="es-MX" dirty="0"/>
              <a:t>Introducción.</a:t>
            </a:r>
          </a:p>
        </p:txBody>
      </p:sp>
      <p:sp>
        <p:nvSpPr>
          <p:cNvPr id="3" name="CuadroTexto 2">
            <a:extLst>
              <a:ext uri="{FF2B5EF4-FFF2-40B4-BE49-F238E27FC236}">
                <a16:creationId xmlns:a16="http://schemas.microsoft.com/office/drawing/2014/main" id="{89F9ECAE-DDDD-4469-884D-C51B486C3C86}"/>
              </a:ext>
            </a:extLst>
          </p:cNvPr>
          <p:cNvSpPr txBox="1"/>
          <p:nvPr/>
        </p:nvSpPr>
        <p:spPr>
          <a:xfrm>
            <a:off x="352426" y="2209799"/>
            <a:ext cx="4571999" cy="1477328"/>
          </a:xfrm>
          <a:prstGeom prst="rect">
            <a:avLst/>
          </a:prstGeom>
          <a:noFill/>
        </p:spPr>
        <p:txBody>
          <a:bodyPr wrap="square" rtlCol="0">
            <a:spAutoFit/>
          </a:bodyPr>
          <a:lstStyle/>
          <a:p>
            <a:pPr algn="just"/>
            <a:r>
              <a:rPr lang="es-MX" dirty="0"/>
              <a:t>Como parte de la cultura pop en el mundo. La serie animada (anime) Dragon Ball ha trascendido por generaciones a través de los video juegos y diversas temporadas de las serie.</a:t>
            </a:r>
          </a:p>
        </p:txBody>
      </p:sp>
      <p:pic>
        <p:nvPicPr>
          <p:cNvPr id="1026" name="Picture 2" descr="El particular origen del nombre de los personajes en Dragon Ball | Tele 13">
            <a:extLst>
              <a:ext uri="{FF2B5EF4-FFF2-40B4-BE49-F238E27FC236}">
                <a16:creationId xmlns:a16="http://schemas.microsoft.com/office/drawing/2014/main" id="{4D04214F-DC80-4569-806D-876A548BB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296" y="4286386"/>
            <a:ext cx="3686175" cy="21052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agon Ball: ¿Qué significan sus nombres? - HobbyConsolas Juegos">
            <a:extLst>
              <a:ext uri="{FF2B5EF4-FFF2-40B4-BE49-F238E27FC236}">
                <a16:creationId xmlns:a16="http://schemas.microsoft.com/office/drawing/2014/main" id="{CBB3D357-1E39-4F3C-976A-F97C78182F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0691" y="1951636"/>
            <a:ext cx="4198497" cy="237246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642E6B0-C084-4E86-877F-F7FDA6A16F8B}"/>
              </a:ext>
            </a:extLst>
          </p:cNvPr>
          <p:cNvSpPr txBox="1"/>
          <p:nvPr/>
        </p:nvSpPr>
        <p:spPr>
          <a:xfrm>
            <a:off x="6838951" y="4705348"/>
            <a:ext cx="5060238" cy="923330"/>
          </a:xfrm>
          <a:prstGeom prst="rect">
            <a:avLst/>
          </a:prstGeom>
          <a:noFill/>
        </p:spPr>
        <p:txBody>
          <a:bodyPr wrap="square" rtlCol="0">
            <a:spAutoFit/>
          </a:bodyPr>
          <a:lstStyle/>
          <a:p>
            <a:r>
              <a:rPr lang="es-MX" dirty="0"/>
              <a:t>Para este proyecto se extrajo un data set de la página web </a:t>
            </a:r>
            <a:r>
              <a:rPr lang="es-MX" dirty="0" err="1"/>
              <a:t>Kaggle</a:t>
            </a:r>
            <a:r>
              <a:rPr lang="es-MX" dirty="0"/>
              <a:t> sobre uno de los video juegos (Dragon Ball </a:t>
            </a:r>
            <a:r>
              <a:rPr lang="es-MX" dirty="0" err="1"/>
              <a:t>Legends</a:t>
            </a:r>
            <a:r>
              <a:rPr lang="es-MX" dirty="0"/>
              <a:t>). </a:t>
            </a:r>
          </a:p>
        </p:txBody>
      </p:sp>
    </p:spTree>
    <p:extLst>
      <p:ext uri="{BB962C8B-B14F-4D97-AF65-F5344CB8AC3E}">
        <p14:creationId xmlns:p14="http://schemas.microsoft.com/office/powerpoint/2010/main" val="68257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25D227-A3BD-4F02-8B29-1656BFE33F01}"/>
              </a:ext>
            </a:extLst>
          </p:cNvPr>
          <p:cNvSpPr>
            <a:spLocks noGrp="1"/>
          </p:cNvSpPr>
          <p:nvPr>
            <p:ph type="title"/>
          </p:nvPr>
        </p:nvSpPr>
        <p:spPr>
          <a:xfrm>
            <a:off x="1280160" y="466343"/>
            <a:ext cx="9628632" cy="1362113"/>
          </a:xfrm>
        </p:spPr>
        <p:txBody>
          <a:bodyPr vert="horz" lIns="91440" tIns="45720" rIns="91440" bIns="45720" rtlCol="0" anchor="ctr">
            <a:normAutofit/>
          </a:bodyPr>
          <a:lstStyle/>
          <a:p>
            <a:r>
              <a:rPr lang="es-ES" kern="1200">
                <a:latin typeface="+mj-lt"/>
                <a:ea typeface="+mj-ea"/>
                <a:cs typeface="+mj-cs"/>
              </a:rPr>
              <a:t>Propósito. </a:t>
            </a:r>
          </a:p>
        </p:txBody>
      </p:sp>
      <p:sp>
        <p:nvSpPr>
          <p:cNvPr id="3" name="CuadroTexto 2">
            <a:extLst>
              <a:ext uri="{FF2B5EF4-FFF2-40B4-BE49-F238E27FC236}">
                <a16:creationId xmlns:a16="http://schemas.microsoft.com/office/drawing/2014/main" id="{1B13867D-2D48-4885-BD7A-E352E99CC534}"/>
              </a:ext>
            </a:extLst>
          </p:cNvPr>
          <p:cNvSpPr txBox="1"/>
          <p:nvPr/>
        </p:nvSpPr>
        <p:spPr>
          <a:xfrm>
            <a:off x="491719" y="2208118"/>
            <a:ext cx="3834874" cy="3711669"/>
          </a:xfrm>
          <a:prstGeom prst="rect">
            <a:avLst/>
          </a:prstGeom>
        </p:spPr>
        <p:txBody>
          <a:bodyPr vert="horz" lIns="91440" tIns="45720" rIns="91440" bIns="45720" rtlCol="0">
            <a:normAutofit/>
          </a:bodyPr>
          <a:lstStyle/>
          <a:p>
            <a:pPr algn="just">
              <a:lnSpc>
                <a:spcPct val="90000"/>
              </a:lnSpc>
              <a:spcBef>
                <a:spcPts val="1500"/>
              </a:spcBef>
            </a:pPr>
            <a:r>
              <a:rPr lang="es-ES" sz="2000" kern="1200" dirty="0">
                <a:latin typeface="+mn-lt"/>
                <a:ea typeface="+mn-ea"/>
                <a:cs typeface="+mn-cs"/>
              </a:rPr>
              <a:t>P</a:t>
            </a:r>
            <a:r>
              <a:rPr lang="es-ES" sz="2000" kern="1200" dirty="0">
                <a:effectLst/>
                <a:latin typeface="+mn-lt"/>
                <a:ea typeface="+mn-ea"/>
                <a:cs typeface="+mn-cs"/>
              </a:rPr>
              <a:t>redecir el nivel de poder en los personajes dadas las cualidades de defensa y ataque proporcionadas por el data set. Procederemos a través de una regresión lineal múltiple. Una vez conseguido el modelo clásico procederemos a utilizar la herramienta “</a:t>
            </a:r>
            <a:r>
              <a:rPr lang="es-ES" sz="2000" kern="1200" dirty="0" err="1">
                <a:effectLst/>
                <a:latin typeface="+mn-lt"/>
                <a:ea typeface="+mn-ea"/>
                <a:cs typeface="+mn-cs"/>
              </a:rPr>
              <a:t>rjags</a:t>
            </a:r>
            <a:r>
              <a:rPr lang="es-ES" sz="2000" kern="1200" dirty="0">
                <a:effectLst/>
                <a:latin typeface="+mn-lt"/>
                <a:ea typeface="+mn-ea"/>
                <a:cs typeface="+mn-cs"/>
              </a:rPr>
              <a:t>” proporcionada por el software de R para aplicar metodologías bayesianas para la estimación de los parámetros de nuestra regresión.</a:t>
            </a:r>
          </a:p>
          <a:p>
            <a:pPr>
              <a:lnSpc>
                <a:spcPct val="90000"/>
              </a:lnSpc>
              <a:spcBef>
                <a:spcPts val="1500"/>
              </a:spcBef>
            </a:pPr>
            <a:endParaRPr lang="es-ES" sz="2000" kern="1200" dirty="0">
              <a:latin typeface="+mn-lt"/>
              <a:ea typeface="+mn-ea"/>
              <a:cs typeface="+mn-cs"/>
            </a:endParaRPr>
          </a:p>
        </p:txBody>
      </p:sp>
      <p:pic>
        <p:nvPicPr>
          <p:cNvPr id="2050" name="Picture 2" descr="Doing Bayesian Data Analysis: Now in JAGS! Now in JAGS!">
            <a:extLst>
              <a:ext uri="{FF2B5EF4-FFF2-40B4-BE49-F238E27FC236}">
                <a16:creationId xmlns:a16="http://schemas.microsoft.com/office/drawing/2014/main" id="{DDDF3B04-A889-4335-AD44-1CD89C33FA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65409" y="2288331"/>
            <a:ext cx="3043382" cy="232057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2052" name="Picture 4" descr="Introduction to R and RStudio">
            <a:extLst>
              <a:ext uri="{FF2B5EF4-FFF2-40B4-BE49-F238E27FC236}">
                <a16:creationId xmlns:a16="http://schemas.microsoft.com/office/drawing/2014/main" id="{6DFF8E26-2DAD-486A-B799-62B87F2B0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286250"/>
            <a:ext cx="23622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80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9260F-3B94-483F-8E82-4E440AAC17B6}"/>
              </a:ext>
            </a:extLst>
          </p:cNvPr>
          <p:cNvSpPr>
            <a:spLocks noGrp="1"/>
          </p:cNvSpPr>
          <p:nvPr>
            <p:ph type="title"/>
          </p:nvPr>
        </p:nvSpPr>
        <p:spPr/>
        <p:txBody>
          <a:bodyPr/>
          <a:lstStyle/>
          <a:p>
            <a:r>
              <a:rPr lang="es-MX" dirty="0"/>
              <a:t>Entendimiento de los datos.</a:t>
            </a:r>
          </a:p>
        </p:txBody>
      </p:sp>
      <p:graphicFrame>
        <p:nvGraphicFramePr>
          <p:cNvPr id="5" name="Tabla 4">
            <a:extLst>
              <a:ext uri="{FF2B5EF4-FFF2-40B4-BE49-F238E27FC236}">
                <a16:creationId xmlns:a16="http://schemas.microsoft.com/office/drawing/2014/main" id="{042451AD-D640-463D-A5B1-E1F69ABE99BE}"/>
              </a:ext>
            </a:extLst>
          </p:cNvPr>
          <p:cNvGraphicFramePr>
            <a:graphicFrameLocks noGrp="1"/>
          </p:cNvGraphicFramePr>
          <p:nvPr>
            <p:extLst>
              <p:ext uri="{D42A27DB-BD31-4B8C-83A1-F6EECF244321}">
                <p14:modId xmlns:p14="http://schemas.microsoft.com/office/powerpoint/2010/main" val="3831891762"/>
              </p:ext>
            </p:extLst>
          </p:nvPr>
        </p:nvGraphicFramePr>
        <p:xfrm>
          <a:off x="687386" y="2056002"/>
          <a:ext cx="11047413" cy="4227947"/>
        </p:xfrm>
        <a:graphic>
          <a:graphicData uri="http://schemas.openxmlformats.org/drawingml/2006/table">
            <a:tbl>
              <a:tblPr firstRow="1" firstCol="1" bandRow="1">
                <a:tableStyleId>{3B4B98B0-60AC-42C2-AFA5-B58CD77FA1E5}</a:tableStyleId>
              </a:tblPr>
              <a:tblGrid>
                <a:gridCol w="3819563">
                  <a:extLst>
                    <a:ext uri="{9D8B030D-6E8A-4147-A177-3AD203B41FA5}">
                      <a16:colId xmlns:a16="http://schemas.microsoft.com/office/drawing/2014/main" val="3173937811"/>
                    </a:ext>
                  </a:extLst>
                </a:gridCol>
                <a:gridCol w="1322888">
                  <a:extLst>
                    <a:ext uri="{9D8B030D-6E8A-4147-A177-3AD203B41FA5}">
                      <a16:colId xmlns:a16="http://schemas.microsoft.com/office/drawing/2014/main" val="1383695057"/>
                    </a:ext>
                  </a:extLst>
                </a:gridCol>
                <a:gridCol w="5904962">
                  <a:extLst>
                    <a:ext uri="{9D8B030D-6E8A-4147-A177-3AD203B41FA5}">
                      <a16:colId xmlns:a16="http://schemas.microsoft.com/office/drawing/2014/main" val="2913067703"/>
                    </a:ext>
                  </a:extLst>
                </a:gridCol>
              </a:tblGrid>
              <a:tr h="338575">
                <a:tc>
                  <a:txBody>
                    <a:bodyPr/>
                    <a:lstStyle/>
                    <a:p>
                      <a:pPr algn="just">
                        <a:lnSpc>
                          <a:spcPct val="107000"/>
                        </a:lnSpc>
                        <a:spcAft>
                          <a:spcPts val="800"/>
                        </a:spcAft>
                      </a:pPr>
                      <a:r>
                        <a:rPr lang="es-MX" sz="1800" b="1">
                          <a:effectLst/>
                        </a:rPr>
                        <a:t>Nombre de Variable</a:t>
                      </a:r>
                      <a:endParaRPr lang="es-MX"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800" b="1">
                          <a:effectLst/>
                        </a:rPr>
                        <a:t>% NA</a:t>
                      </a:r>
                      <a:endParaRPr lang="es-MX"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s-MX" sz="1800" b="1" dirty="0">
                          <a:effectLst/>
                        </a:rPr>
                        <a:t>Descripción</a:t>
                      </a:r>
                      <a:endParaRPr lang="es-MX"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4486171"/>
                  </a:ext>
                </a:extLst>
              </a:tr>
              <a:tr h="738440">
                <a:tc>
                  <a:txBody>
                    <a:bodyPr/>
                    <a:lstStyle/>
                    <a:p>
                      <a:pPr algn="just">
                        <a:lnSpc>
                          <a:spcPct val="107000"/>
                        </a:lnSpc>
                        <a:spcAft>
                          <a:spcPts val="800"/>
                        </a:spcAft>
                      </a:pPr>
                      <a:r>
                        <a:rPr lang="es-MX" sz="1800" b="0">
                          <a:effectLst/>
                        </a:rPr>
                        <a:t>"CHARACTER"      </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s-MX" sz="1800" b="0">
                          <a:effectLst/>
                        </a:rPr>
                        <a:t>0%</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s-MX" sz="1800" b="0">
                          <a:effectLst/>
                        </a:rPr>
                        <a:t>Denota el nombre de los personajes en el video juego.</a:t>
                      </a:r>
                    </a:p>
                    <a:p>
                      <a:pPr marL="342900" lvl="0" indent="-342900" algn="just">
                        <a:lnSpc>
                          <a:spcPct val="115000"/>
                        </a:lnSpc>
                        <a:spcAft>
                          <a:spcPts val="800"/>
                        </a:spcAft>
                        <a:buFont typeface="Courier New" panose="02070309020205020404" pitchFamily="49" charset="0"/>
                        <a:buChar char="o"/>
                      </a:pPr>
                      <a:r>
                        <a:rPr lang="es-MX" sz="1800" b="0">
                          <a:effectLst/>
                        </a:rPr>
                        <a:t>156 valores distintos.</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59785086"/>
                  </a:ext>
                </a:extLst>
              </a:tr>
              <a:tr h="738440">
                <a:tc>
                  <a:txBody>
                    <a:bodyPr/>
                    <a:lstStyle/>
                    <a:p>
                      <a:pPr algn="just">
                        <a:lnSpc>
                          <a:spcPct val="107000"/>
                        </a:lnSpc>
                        <a:spcAft>
                          <a:spcPts val="800"/>
                        </a:spcAft>
                      </a:pPr>
                      <a:r>
                        <a:rPr lang="es-MX" sz="1800" b="0">
                          <a:effectLst/>
                        </a:rPr>
                        <a:t>"CARD.NUMBER"    </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s-MX" sz="1800" b="0">
                          <a:effectLst/>
                        </a:rPr>
                        <a:t>0%</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s-MX" sz="1800" b="0">
                          <a:effectLst/>
                        </a:rPr>
                        <a:t>Identificador único para los personajes.</a:t>
                      </a:r>
                    </a:p>
                    <a:p>
                      <a:pPr marL="342900" lvl="0" indent="-342900" algn="just">
                        <a:lnSpc>
                          <a:spcPct val="115000"/>
                        </a:lnSpc>
                        <a:spcAft>
                          <a:spcPts val="800"/>
                        </a:spcAft>
                        <a:buFont typeface="Courier New" panose="02070309020205020404" pitchFamily="49" charset="0"/>
                        <a:buChar char="o"/>
                      </a:pPr>
                      <a:r>
                        <a:rPr lang="es-MX" sz="1800" b="0">
                          <a:effectLst/>
                        </a:rPr>
                        <a:t>290 registros únicos.</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519817"/>
                  </a:ext>
                </a:extLst>
              </a:tr>
              <a:tr h="580780">
                <a:tc>
                  <a:txBody>
                    <a:bodyPr/>
                    <a:lstStyle/>
                    <a:p>
                      <a:pPr algn="just">
                        <a:lnSpc>
                          <a:spcPct val="107000"/>
                        </a:lnSpc>
                        <a:spcAft>
                          <a:spcPts val="800"/>
                        </a:spcAft>
                      </a:pPr>
                      <a:r>
                        <a:rPr lang="es-MX" sz="1800" b="0">
                          <a:effectLst/>
                        </a:rPr>
                        <a:t>"POWER"          </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s-MX" sz="1800" b="0">
                          <a:effectLst/>
                        </a:rPr>
                        <a:t>0%</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s-MX" sz="1800" b="0">
                          <a:effectLst/>
                        </a:rPr>
                        <a:t>Se reconoce como el nivel de poder (ki) que tienen los personajes.</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02712481"/>
                  </a:ext>
                </a:extLst>
              </a:tr>
              <a:tr h="281620">
                <a:tc>
                  <a:txBody>
                    <a:bodyPr/>
                    <a:lstStyle/>
                    <a:p>
                      <a:pPr algn="just">
                        <a:lnSpc>
                          <a:spcPct val="107000"/>
                        </a:lnSpc>
                        <a:spcAft>
                          <a:spcPts val="800"/>
                        </a:spcAft>
                      </a:pPr>
                      <a:r>
                        <a:rPr lang="es-MX" sz="1800" b="0">
                          <a:effectLst/>
                        </a:rPr>
                        <a:t>"HEALTH"     </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s-MX" sz="1800" b="0">
                          <a:effectLst/>
                        </a:rPr>
                        <a:t>0%</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s-MX" sz="1800" b="0">
                          <a:effectLst/>
                        </a:rPr>
                        <a:t>Se reconoce como el nivel de salud que tienen los personajes.</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56081347"/>
                  </a:ext>
                </a:extLst>
              </a:tr>
              <a:tr h="281620">
                <a:tc>
                  <a:txBody>
                    <a:bodyPr/>
                    <a:lstStyle/>
                    <a:p>
                      <a:pPr algn="just">
                        <a:lnSpc>
                          <a:spcPct val="107000"/>
                        </a:lnSpc>
                        <a:spcAft>
                          <a:spcPts val="800"/>
                        </a:spcAft>
                      </a:pPr>
                      <a:r>
                        <a:rPr lang="es-MX" sz="1800" b="0">
                          <a:effectLst/>
                        </a:rPr>
                        <a:t>"STRIKE.ATTACK"  </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s-MX" sz="1800" b="0">
                          <a:effectLst/>
                        </a:rPr>
                        <a:t>0%</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s-MX" sz="1800" b="0" dirty="0">
                          <a:effectLst/>
                        </a:rPr>
                        <a:t>Se reconoce como el nivel de un ataqué directo.</a:t>
                      </a:r>
                      <a:endParaRPr lang="es-MX"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04113519"/>
                  </a:ext>
                </a:extLst>
              </a:tr>
              <a:tr h="281620">
                <a:tc>
                  <a:txBody>
                    <a:bodyPr/>
                    <a:lstStyle/>
                    <a:p>
                      <a:pPr algn="just">
                        <a:lnSpc>
                          <a:spcPct val="107000"/>
                        </a:lnSpc>
                        <a:spcAft>
                          <a:spcPts val="800"/>
                        </a:spcAft>
                      </a:pPr>
                      <a:r>
                        <a:rPr lang="es-MX" sz="1800" b="0">
                          <a:effectLst/>
                        </a:rPr>
                        <a:t>"STRIKE.DEFENCE"</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s-MX" sz="1800" b="0">
                          <a:effectLst/>
                        </a:rPr>
                        <a:t>0%</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s-MX" sz="1800" b="0">
                          <a:effectLst/>
                        </a:rPr>
                        <a:t>Se reconoce como el nivel de defensa ante un ataque directo.</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84524534"/>
                  </a:ext>
                </a:extLst>
              </a:tr>
              <a:tr h="281620">
                <a:tc>
                  <a:txBody>
                    <a:bodyPr/>
                    <a:lstStyle/>
                    <a:p>
                      <a:pPr algn="just">
                        <a:lnSpc>
                          <a:spcPct val="107000"/>
                        </a:lnSpc>
                        <a:spcAft>
                          <a:spcPts val="800"/>
                        </a:spcAft>
                      </a:pPr>
                      <a:r>
                        <a:rPr lang="es-MX" sz="1800" b="0">
                          <a:effectLst/>
                        </a:rPr>
                        <a:t>"BLAST.ATTACK"   </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s-MX" sz="1800" b="0">
                          <a:effectLst/>
                        </a:rPr>
                        <a:t>0%</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s-MX" sz="1800" b="0">
                          <a:effectLst/>
                        </a:rPr>
                        <a:t>Se reconoce como el nivel de un ataqué a larga distancia.</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0226310"/>
                  </a:ext>
                </a:extLst>
              </a:tr>
              <a:tr h="580780">
                <a:tc>
                  <a:txBody>
                    <a:bodyPr/>
                    <a:lstStyle/>
                    <a:p>
                      <a:pPr algn="just">
                        <a:lnSpc>
                          <a:spcPct val="107000"/>
                        </a:lnSpc>
                        <a:spcAft>
                          <a:spcPts val="800"/>
                        </a:spcAft>
                      </a:pPr>
                      <a:r>
                        <a:rPr lang="es-MX" sz="1800" b="0">
                          <a:effectLst/>
                        </a:rPr>
                        <a:t>"BLAST.DEFENCE"</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07000"/>
                        </a:lnSpc>
                        <a:spcAft>
                          <a:spcPts val="800"/>
                        </a:spcAft>
                      </a:pPr>
                      <a:r>
                        <a:rPr lang="es-MX" sz="1800" b="0">
                          <a:effectLst/>
                        </a:rPr>
                        <a:t>0%</a:t>
                      </a:r>
                      <a:endParaRPr lang="es-MX"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800"/>
                        </a:spcAft>
                      </a:pPr>
                      <a:r>
                        <a:rPr lang="es-MX" sz="1800" b="0" dirty="0">
                          <a:effectLst/>
                        </a:rPr>
                        <a:t>Se reconoce como el nivel de defensa ante un ataque a larga distancia.</a:t>
                      </a:r>
                      <a:endParaRPr lang="es-MX"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88309998"/>
                  </a:ext>
                </a:extLst>
              </a:tr>
            </a:tbl>
          </a:graphicData>
        </a:graphic>
      </p:graphicFrame>
    </p:spTree>
    <p:extLst>
      <p:ext uri="{BB962C8B-B14F-4D97-AF65-F5344CB8AC3E}">
        <p14:creationId xmlns:p14="http://schemas.microsoft.com/office/powerpoint/2010/main" val="335093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61B1E2-D66D-4FFF-9ACF-A1A524FF582C}"/>
              </a:ext>
            </a:extLst>
          </p:cNvPr>
          <p:cNvSpPr>
            <a:spLocks noGrp="1"/>
          </p:cNvSpPr>
          <p:nvPr>
            <p:ph type="title"/>
          </p:nvPr>
        </p:nvSpPr>
        <p:spPr>
          <a:xfrm>
            <a:off x="1280160" y="466343"/>
            <a:ext cx="9628632" cy="1362113"/>
          </a:xfrm>
        </p:spPr>
        <p:txBody>
          <a:bodyPr anchor="ctr">
            <a:normAutofit/>
          </a:bodyPr>
          <a:lstStyle/>
          <a:p>
            <a:r>
              <a:rPr lang="es-MX" dirty="0"/>
              <a:t>Análisis descriptivo.</a:t>
            </a:r>
          </a:p>
        </p:txBody>
      </p:sp>
      <p:pic>
        <p:nvPicPr>
          <p:cNvPr id="5" name="Imagen 4" descr="Gráfico, Histograma&#10;&#10;Descripción generada automáticamente">
            <a:extLst>
              <a:ext uri="{FF2B5EF4-FFF2-40B4-BE49-F238E27FC236}">
                <a16:creationId xmlns:a16="http://schemas.microsoft.com/office/drawing/2014/main" id="{705FDE02-5798-4FE8-8C64-955721F0D2D9}"/>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3037512" y="2302858"/>
            <a:ext cx="6106486" cy="4351941"/>
          </a:xfrm>
          <a:prstGeom prst="rect">
            <a:avLst/>
          </a:prstGeom>
          <a:noFill/>
          <a:ln>
            <a:noFill/>
          </a:ln>
        </p:spPr>
      </p:pic>
      <p:sp>
        <p:nvSpPr>
          <p:cNvPr id="11" name="Título 1">
            <a:extLst>
              <a:ext uri="{FF2B5EF4-FFF2-40B4-BE49-F238E27FC236}">
                <a16:creationId xmlns:a16="http://schemas.microsoft.com/office/drawing/2014/main" id="{946D431B-4894-4D3C-AA45-6692F4A9CA14}"/>
              </a:ext>
            </a:extLst>
          </p:cNvPr>
          <p:cNvSpPr txBox="1">
            <a:spLocks/>
          </p:cNvSpPr>
          <p:nvPr/>
        </p:nvSpPr>
        <p:spPr bwMode="black">
          <a:xfrm>
            <a:off x="3209923" y="1517566"/>
            <a:ext cx="5934075" cy="1219582"/>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algn="ctr"/>
            <a:r>
              <a:rPr lang="es-MX" dirty="0">
                <a:solidFill>
                  <a:schemeClr val="tx1"/>
                </a:solidFill>
              </a:rPr>
              <a:t>Histogramas de las variables.</a:t>
            </a:r>
          </a:p>
        </p:txBody>
      </p:sp>
    </p:spTree>
    <p:extLst>
      <p:ext uri="{BB962C8B-B14F-4D97-AF65-F5344CB8AC3E}">
        <p14:creationId xmlns:p14="http://schemas.microsoft.com/office/powerpoint/2010/main" val="295384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Diagramas de Dispersión y correlaciones.</a:t>
            </a:r>
          </a:p>
        </p:txBody>
      </p:sp>
      <p:pic>
        <p:nvPicPr>
          <p:cNvPr id="6" name="Imagen 5">
            <a:extLst>
              <a:ext uri="{FF2B5EF4-FFF2-40B4-BE49-F238E27FC236}">
                <a16:creationId xmlns:a16="http://schemas.microsoft.com/office/drawing/2014/main" id="{17D34239-902A-4667-879D-1360D8953F8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6376" y="1828456"/>
            <a:ext cx="7696200" cy="4903788"/>
          </a:xfrm>
          <a:prstGeom prst="rect">
            <a:avLst/>
          </a:prstGeom>
          <a:noFill/>
          <a:ln>
            <a:noFill/>
          </a:ln>
        </p:spPr>
      </p:pic>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Resúmenes estadísticos.</a:t>
            </a:r>
          </a:p>
        </p:txBody>
      </p:sp>
      <p:pic>
        <p:nvPicPr>
          <p:cNvPr id="9" name="Imagen 8">
            <a:extLst>
              <a:ext uri="{FF2B5EF4-FFF2-40B4-BE49-F238E27FC236}">
                <a16:creationId xmlns:a16="http://schemas.microsoft.com/office/drawing/2014/main" id="{E227A3D3-847A-464F-A5ED-D01E19CFB059}"/>
              </a:ext>
            </a:extLst>
          </p:cNvPr>
          <p:cNvPicPr/>
          <p:nvPr/>
        </p:nvPicPr>
        <p:blipFill rotWithShape="1">
          <a:blip r:embed="rId3"/>
          <a:srcRect l="1470" r="48438"/>
          <a:stretch/>
        </p:blipFill>
        <p:spPr bwMode="auto">
          <a:xfrm>
            <a:off x="734377" y="1987065"/>
            <a:ext cx="5006023" cy="2645435"/>
          </a:xfrm>
          <a:prstGeom prst="rect">
            <a:avLst/>
          </a:prstGeom>
          <a:ln>
            <a:noFill/>
          </a:ln>
          <a:extLst>
            <a:ext uri="{53640926-AAD7-44D8-BBD7-CCE9431645EC}">
              <a14:shadowObscured xmlns:a14="http://schemas.microsoft.com/office/drawing/2010/main"/>
            </a:ext>
          </a:extLst>
        </p:spPr>
      </p:pic>
      <p:pic>
        <p:nvPicPr>
          <p:cNvPr id="10" name="Imagen 9">
            <a:extLst>
              <a:ext uri="{FF2B5EF4-FFF2-40B4-BE49-F238E27FC236}">
                <a16:creationId xmlns:a16="http://schemas.microsoft.com/office/drawing/2014/main" id="{DA396658-0578-41DD-9785-0F31D1AA1E8F}"/>
              </a:ext>
            </a:extLst>
          </p:cNvPr>
          <p:cNvPicPr/>
          <p:nvPr/>
        </p:nvPicPr>
        <p:blipFill rotWithShape="1">
          <a:blip r:embed="rId3"/>
          <a:srcRect l="52195"/>
          <a:stretch/>
        </p:blipFill>
        <p:spPr bwMode="auto">
          <a:xfrm>
            <a:off x="6451600" y="3309783"/>
            <a:ext cx="5006023" cy="29626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Gráficos </a:t>
            </a:r>
            <a:r>
              <a:rPr lang="es-ES" dirty="0" err="1"/>
              <a:t>Boxplot</a:t>
            </a:r>
            <a:r>
              <a:rPr lang="es-ES" dirty="0"/>
              <a:t>.</a:t>
            </a:r>
          </a:p>
        </p:txBody>
      </p:sp>
      <p:pic>
        <p:nvPicPr>
          <p:cNvPr id="6" name="Imagen 5">
            <a:extLst>
              <a:ext uri="{FF2B5EF4-FFF2-40B4-BE49-F238E27FC236}">
                <a16:creationId xmlns:a16="http://schemas.microsoft.com/office/drawing/2014/main" id="{C5171AE2-745B-4E6D-8201-161CB16704D4}"/>
              </a:ext>
            </a:extLst>
          </p:cNvPr>
          <p:cNvPicPr/>
          <p:nvPr/>
        </p:nvPicPr>
        <p:blipFill>
          <a:blip r:embed="rId3"/>
          <a:stretch>
            <a:fillRect/>
          </a:stretch>
        </p:blipFill>
        <p:spPr>
          <a:xfrm>
            <a:off x="963676" y="2035213"/>
            <a:ext cx="10261599" cy="4356444"/>
          </a:xfrm>
          <a:prstGeom prst="rect">
            <a:avLst/>
          </a:prstGeom>
        </p:spPr>
      </p:pic>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suntos educativo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750_TF03462902_TF03462902.potx" id="{4CE945C6-95B6-4FA9-BB0F-C70DFDA6D9C8}" vid="{F60AB2A4-3AA5-45D0-B345-5DEC87621E67}"/>
    </a:ext>
  </a:extLst>
</a:theme>
</file>

<file path=ppt/theme/theme2.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1673</Words>
  <Application>Microsoft Office PowerPoint</Application>
  <PresentationFormat>Panorámica</PresentationFormat>
  <Paragraphs>147</Paragraphs>
  <Slides>18</Slides>
  <Notes>14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Abadi</vt:lpstr>
      <vt:lpstr>Arial</vt:lpstr>
      <vt:lpstr>Calibri</vt:lpstr>
      <vt:lpstr>Calibri Light</vt:lpstr>
      <vt:lpstr>Courier New</vt:lpstr>
      <vt:lpstr>Montserrat</vt:lpstr>
      <vt:lpstr>Wingdings</vt:lpstr>
      <vt:lpstr>Asuntos educativos 16x9</vt:lpstr>
      <vt:lpstr>Materia: Estadística Bayesiana. Profesora: Naranjo Albarrán Lizbeth. Ayudantes: Rivas Godoy Yadira,         Alarcón González Edgar. Proyecto: Regresión Lineal Múltiple.</vt:lpstr>
      <vt:lpstr>Contenido.</vt:lpstr>
      <vt:lpstr>Introducción.</vt:lpstr>
      <vt:lpstr>Propósito. </vt:lpstr>
      <vt:lpstr>Entendimiento de los datos.</vt:lpstr>
      <vt:lpstr>Análisis descriptivo.</vt:lpstr>
      <vt:lpstr>Diagramas de Dispersión y correlaciones.</vt:lpstr>
      <vt:lpstr>Resúmenes estadísticos.</vt:lpstr>
      <vt:lpstr>Gráficos Boxplot.</vt:lpstr>
      <vt:lpstr>Regresión Lineal Múltiple (análisis clásico). </vt:lpstr>
      <vt:lpstr>Corroboración de los supuestos de la RLM.</vt:lpstr>
      <vt:lpstr>Presentación de PowerPoint</vt:lpstr>
      <vt:lpstr>Presentación de PowerPoint</vt:lpstr>
      <vt:lpstr>Presentación de PowerPoint</vt:lpstr>
      <vt:lpstr>Regresión Lineal Múltiple (modelo Bayesiano)</vt:lpstr>
      <vt:lpstr>Presentación de PowerPoint</vt:lpstr>
      <vt:lpstr>Presentación de PowerPoint</vt:lpstr>
      <vt:lpstr>Gracias por su atención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 Estadística Bayesiana. Profesora: Naranjo Albarrán Lizbeth. Ayudantes: Rivas Godoy Yadira,         Alarcón González Edgar. Proyecto: Regresión Lineal Múltiple.</dc:title>
  <dc:creator>Jonathan Ramírez</dc:creator>
  <cp:lastModifiedBy>Jonathan Ramírez</cp:lastModifiedBy>
  <cp:revision>9</cp:revision>
  <dcterms:created xsi:type="dcterms:W3CDTF">2021-01-27T22:45:48Z</dcterms:created>
  <dcterms:modified xsi:type="dcterms:W3CDTF">2021-01-28T00:41:09Z</dcterms:modified>
</cp:coreProperties>
</file>